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38" r:id="rId2"/>
    <p:sldMasterId id="2147483750" r:id="rId3"/>
  </p:sldMasterIdLst>
  <p:notesMasterIdLst>
    <p:notesMasterId r:id="rId32"/>
  </p:notesMasterIdLst>
  <p:sldIdLst>
    <p:sldId id="257" r:id="rId4"/>
    <p:sldId id="260" r:id="rId5"/>
    <p:sldId id="261" r:id="rId6"/>
    <p:sldId id="265" r:id="rId7"/>
    <p:sldId id="266" r:id="rId8"/>
    <p:sldId id="262" r:id="rId9"/>
    <p:sldId id="267" r:id="rId10"/>
    <p:sldId id="268" r:id="rId11"/>
    <p:sldId id="269" r:id="rId12"/>
    <p:sldId id="270" r:id="rId13"/>
    <p:sldId id="276" r:id="rId14"/>
    <p:sldId id="271" r:id="rId15"/>
    <p:sldId id="277" r:id="rId16"/>
    <p:sldId id="278" r:id="rId17"/>
    <p:sldId id="279" r:id="rId18"/>
    <p:sldId id="280" r:id="rId19"/>
    <p:sldId id="285" r:id="rId20"/>
    <p:sldId id="286" r:id="rId21"/>
    <p:sldId id="291" r:id="rId22"/>
    <p:sldId id="281" r:id="rId23"/>
    <p:sldId id="287" r:id="rId24"/>
    <p:sldId id="288" r:id="rId25"/>
    <p:sldId id="289" r:id="rId26"/>
    <p:sldId id="290" r:id="rId27"/>
    <p:sldId id="292" r:id="rId28"/>
    <p:sldId id="294" r:id="rId29"/>
    <p:sldId id="275" r:id="rId30"/>
    <p:sldId id="25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2" autoAdjust="0"/>
    <p:restoredTop sz="94674"/>
  </p:normalViewPr>
  <p:slideViewPr>
    <p:cSldViewPr snapToGrid="0">
      <p:cViewPr varScale="1">
        <p:scale>
          <a:sx n="120" d="100"/>
          <a:sy n="120" d="100"/>
        </p:scale>
        <p:origin x="200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AD64C-42E0-44B2-AB80-7A4A997991BF}" type="datetimeFigureOut">
              <a:rPr lang="zh-CN" altLang="en-US" smtClean="0"/>
              <a:t>2019/7/8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4D6A7-0D8F-43AD-9E33-3433DB949BE8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406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662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只有一个护工时无法删除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721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76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太长太短、没有字母数字的组合、两次不一样、密码修改成功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367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764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03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Hans" altLang="en-US" dirty="0"/>
              <a:t>增加失败，房间床位护工条件不满足，信息格式错误</a:t>
            </a:r>
            <a:endParaRPr lang="en-US" altLang="zh-Han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639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046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929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908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左删除前、右删除后：床位房间病历记录变化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58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技术架构，整体使用</a:t>
            </a:r>
            <a:r>
              <a:rPr kumimoji="1" lang="en-US" altLang="zh-Hans" dirty="0"/>
              <a:t>cs</a:t>
            </a:r>
            <a:r>
              <a:rPr kumimoji="1" lang="zh-Hans" altLang="en-US" dirty="0"/>
              <a:t>架构，包括客户端和服务器，数据库建立使用</a:t>
            </a:r>
            <a:r>
              <a:rPr kumimoji="1" lang="en-US" altLang="zh-Hans" dirty="0" err="1"/>
              <a:t>mysql</a:t>
            </a:r>
            <a:r>
              <a:rPr kumimoji="1" lang="zh-Hans" altLang="en-US" dirty="0"/>
              <a:t>，技术实现客户端接口</a:t>
            </a:r>
            <a:r>
              <a:rPr kumimoji="1" lang="en-US" altLang="zh-Hans" dirty="0" err="1"/>
              <a:t>javafx</a:t>
            </a:r>
            <a:r>
              <a:rPr kumimoji="1" lang="zh-Hans" altLang="en-US" dirty="0"/>
              <a:t>，</a:t>
            </a:r>
            <a:r>
              <a:rPr kumimoji="1" lang="en-US" altLang="zh-Hans" dirty="0" err="1"/>
              <a:t>jdbc</a:t>
            </a:r>
            <a:r>
              <a:rPr kumimoji="1" lang="zh-Hans" altLang="en-US" dirty="0"/>
              <a:t>是用</a:t>
            </a:r>
            <a:r>
              <a:rPr kumimoji="1" lang="en-US" altLang="zh-Hans" dirty="0"/>
              <a:t>java</a:t>
            </a:r>
            <a:r>
              <a:rPr kumimoji="1" lang="zh-Hans" altLang="en-US" dirty="0"/>
              <a:t>连接的。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295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没有相应客户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298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没有相应客户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5516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没有相应客户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640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6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面向前台，医务人员两个物件。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4537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Hans" altLang="en-US" sz="12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系统用户的登陆</a:t>
            </a:r>
            <a:endParaRPr lang="en-US" altLang="zh-CN" sz="12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  <a:p>
            <a:r>
              <a:rPr kumimoji="1" lang="zh-Hans" altLang="en-US" dirty="0"/>
              <a:t>当用户不存在和密码错误时候登陆失败，右边是登陆成功的情况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3787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不同用户使用系统的权限不同，行政人员只能进行人事管理，前台和医务人员只能进行业务管理。左图为为行政人员无业务管理权限，右图为前台无法进行档案管理操作权限。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67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员工主要包括护工，医务人员，勤杂人员和行政人员，其中还分不同的职位。   当薪水格式不符合规则时新增员工失败。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8069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格式符合要求时，新增员工成功。员工分为可登入系统和不可登入系统两种，当插入的用户为前台，医务人员。行政人员时，成功后会跳出登入密码，用于系统登陆，如右图。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63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修改员工信息时，如果该条件的护工仅有一位时无法删除；或者行政人员岗位上已经有人的时候都无法进行岗位调动。     更改基本信息的情况如右图，均可实现操作。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54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在实现勤杂人员的岗位调动中，将前台调往其他岗位时，消失原有的登入权限，当其他岗位掉入前台时，获得登入密码。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4D6A7-0D8F-43AD-9E33-3433DB949BE8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26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682BF5-67DA-4BC1-A8CD-3F3C61B4C527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81496"/>
      </p:ext>
    </p:extLst>
  </p:cSld>
  <p:clrMapOvr>
    <a:masterClrMapping/>
  </p:clrMapOvr>
  <p:transition advClick="0" advTm="1000">
    <p:split dir="in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EC45E0-9871-4FC7-8671-C00D999B1470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57742"/>
      </p:ext>
    </p:extLst>
  </p:cSld>
  <p:clrMapOvr>
    <a:masterClrMapping/>
  </p:clrMapOvr>
  <p:transition advClick="0" advTm="1000">
    <p:split dir="in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3AB281-C081-4E36-9738-869FA9AEA9A2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26276"/>
      </p:ext>
    </p:extLst>
  </p:cSld>
  <p:clrMapOvr>
    <a:masterClrMapping/>
  </p:clrMapOvr>
  <p:transition advClick="0" advTm="1000">
    <p:split dir="in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DEFC9-7CD5-4ACD-920B-1F9D6AE3EE3E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18267"/>
      </p:ext>
    </p:extLst>
  </p:cSld>
  <p:clrMapOvr>
    <a:masterClrMapping/>
  </p:clrMapOvr>
  <p:transition advClick="0" advTm="1000">
    <p:split dir="in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F8371-21BD-413E-A115-31C533996471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CC8D3-49F0-45E0-BC53-8BEAD24B8431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739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8DE33-9259-41CF-9DE8-A181D706703E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6F3F8-6224-4E5E-954E-73F8888B2C1C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FE16B-17D2-4F62-A008-B23CDCCD4FBA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59735-FB4D-4308-BACC-99102E87B38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52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B136D-E347-46D7-BD4E-21E87D97DEEB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9D7B-8AAB-432A-AA09-3BCD7F8B421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851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8" y="1535116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6C54B-E529-4007-81B2-1F439B1B2BF8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BF896-07D9-4230-A499-0E01C90FA35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170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3BD239-759D-4014-AAFF-7E23C0AE021A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628AB-6234-4911-BB93-52858458F5A2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682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B7ABC2-657F-4078-8941-8A50FB3FD027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90070-A29D-40DF-BACA-47F0F5E995E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04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461A45-D3EA-4AAA-BB92-B131A6357350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65058"/>
      </p:ext>
    </p:extLst>
  </p:cSld>
  <p:clrMapOvr>
    <a:masterClrMapping/>
  </p:clrMapOvr>
  <p:transition advClick="0" advTm="1000">
    <p:split dir="in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14" y="273052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14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457CC-FE37-45DD-9156-C98193AF8042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778F4-9596-4840-99E8-9D1CEB6E3A87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2854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50544-CE5B-433E-95A6-C084968F556F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DDB2A-708F-4996-9433-A80C85ADB5C3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8820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525AC-AD5F-4104-93FA-50AE34690F08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80C3E-1868-4F37-B63D-A7199ED50E0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743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60495-D3E8-4F73-AB7E-E7F9B1C94BAB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C817E-5CD0-4FEC-BBCB-37928AF1B4F0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875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682BF5-67DA-4BC1-A8CD-3F3C61B4C527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74934"/>
      </p:ext>
    </p:extLst>
  </p:cSld>
  <p:clrMapOvr>
    <a:masterClrMapping/>
  </p:clrMapOvr>
  <p:transition advClick="0" advTm="1000">
    <p:split dir="in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461A45-D3EA-4AAA-BB92-B131A6357350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862060"/>
      </p:ext>
    </p:extLst>
  </p:cSld>
  <p:clrMapOvr>
    <a:masterClrMapping/>
  </p:clrMapOvr>
  <p:transition advClick="0" advTm="1000">
    <p:split dir="in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F2D92F-4A72-4AE4-B138-C9C36A6FC040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896936"/>
      </p:ext>
    </p:extLst>
  </p:cSld>
  <p:clrMapOvr>
    <a:masterClrMapping/>
  </p:clrMapOvr>
  <p:transition advClick="0" advTm="1000">
    <p:split dir="in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8AC88D-16A7-4E50-9617-0EACEE5F4253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72118"/>
      </p:ext>
    </p:extLst>
  </p:cSld>
  <p:clrMapOvr>
    <a:masterClrMapping/>
  </p:clrMapOvr>
  <p:transition advClick="0" advTm="1000">
    <p:split dir="in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8" y="1535116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36954B-0BC8-4B63-BD56-F902D21EAC09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069411"/>
      </p:ext>
    </p:extLst>
  </p:cSld>
  <p:clrMapOvr>
    <a:masterClrMapping/>
  </p:clrMapOvr>
  <p:transition advClick="0" advTm="1000">
    <p:split dir="in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DFA05A-EB2D-42F6-B606-3C92A56B4D45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908724"/>
      </p:ext>
    </p:extLst>
  </p:cSld>
  <p:clrMapOvr>
    <a:masterClrMapping/>
  </p:clrMapOvr>
  <p:transition advClick="0" advTm="1000">
    <p:split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F2D92F-4A72-4AE4-B138-C9C36A6FC040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48454"/>
      </p:ext>
    </p:extLst>
  </p:cSld>
  <p:clrMapOvr>
    <a:masterClrMapping/>
  </p:clrMapOvr>
  <p:transition advClick="0" advTm="1000">
    <p:split dir="in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CF294C-C01D-4F62-A090-3BE568089CD3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985897"/>
      </p:ext>
    </p:extLst>
  </p:cSld>
  <p:clrMapOvr>
    <a:masterClrMapping/>
  </p:clrMapOvr>
  <p:transition advClick="0" advTm="1000">
    <p:split dir="in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14" y="273052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14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E52D4B-E12F-4D86-8CFE-6AB7AF9C28A1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129702"/>
      </p:ext>
    </p:extLst>
  </p:cSld>
  <p:clrMapOvr>
    <a:masterClrMapping/>
  </p:clrMapOvr>
  <p:transition advClick="0" advTm="1000">
    <p:split dir="in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52DEA3-290D-41FC-BD30-FC37D56C8820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32811"/>
      </p:ext>
    </p:extLst>
  </p:cSld>
  <p:clrMapOvr>
    <a:masterClrMapping/>
  </p:clrMapOvr>
  <p:transition advClick="0" advTm="1000">
    <p:split dir="in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EC45E0-9871-4FC7-8671-C00D999B1470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59088"/>
      </p:ext>
    </p:extLst>
  </p:cSld>
  <p:clrMapOvr>
    <a:masterClrMapping/>
  </p:clrMapOvr>
  <p:transition advClick="0" advTm="1000">
    <p:split dir="in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3AB281-C081-4E36-9738-869FA9AEA9A2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891830"/>
      </p:ext>
    </p:extLst>
  </p:cSld>
  <p:clrMapOvr>
    <a:masterClrMapping/>
  </p:clrMapOvr>
  <p:transition advClick="0" advTm="1000">
    <p:split dir="in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DEFC9-7CD5-4ACD-920B-1F9D6AE3EE3E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67641"/>
      </p:ext>
    </p:extLst>
  </p:cSld>
  <p:clrMapOvr>
    <a:masterClrMapping/>
  </p:clrMapOvr>
  <p:transition advClick="0" advTm="1000">
    <p:split dir="in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8AC88D-16A7-4E50-9617-0EACEE5F4253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39577"/>
      </p:ext>
    </p:extLst>
  </p:cSld>
  <p:clrMapOvr>
    <a:masterClrMapping/>
  </p:clrMapOvr>
  <p:transition advClick="0" advTm="1000">
    <p:split dir="in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8" y="1535116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36954B-0BC8-4B63-BD56-F902D21EAC09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561330"/>
      </p:ext>
    </p:extLst>
  </p:cSld>
  <p:clrMapOvr>
    <a:masterClrMapping/>
  </p:clrMapOvr>
  <p:transition advClick="0" advTm="1000">
    <p:split dir="in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DFA05A-EB2D-42F6-B606-3C92A56B4D45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46249"/>
      </p:ext>
    </p:extLst>
  </p:cSld>
  <p:clrMapOvr>
    <a:masterClrMapping/>
  </p:clrMapOvr>
  <p:transition advClick="0" advTm="1000">
    <p:split dir="in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CF294C-C01D-4F62-A090-3BE568089CD3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160842"/>
      </p:ext>
    </p:extLst>
  </p:cSld>
  <p:clrMapOvr>
    <a:masterClrMapping/>
  </p:clrMapOvr>
  <p:transition advClick="0" advTm="1000">
    <p:split dir="in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14" y="273052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14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E52D4B-E12F-4D86-8CFE-6AB7AF9C28A1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85087"/>
      </p:ext>
    </p:extLst>
  </p:cSld>
  <p:clrMapOvr>
    <a:masterClrMapping/>
  </p:clrMapOvr>
  <p:transition advClick="0" advTm="1000">
    <p:split dir="in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52DEA3-290D-41FC-BD30-FC37D56C8820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62244"/>
      </p:ext>
    </p:extLst>
  </p:cSld>
  <p:clrMapOvr>
    <a:masterClrMapping/>
  </p:clrMapOvr>
  <p:transition advClick="0" advTm="1000">
    <p:split dir="in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32DBBE-EFF0-4090-BED2-BEC5657EB773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83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ransition advClick="0" advTm="1000">
    <p:split dir="in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50000">
              <a:schemeClr val="bg1">
                <a:lumMod val="85000"/>
              </a:schemeClr>
            </a:gs>
            <a:gs pos="100000">
              <a:schemeClr val="bg1">
                <a:lumMod val="6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71E90D-F594-4543-B57F-EA17B1A1D38D}" type="datetimeFigureOut">
              <a:rPr lang="zh-CN" altLang="en-US" smtClean="0"/>
              <a:pPr>
                <a:defRPr/>
              </a:pPr>
              <a:t>2019/7/8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FD470A-9591-4EBD-B16E-4E3143A3CE4F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30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32DBBE-EFF0-4090-BED2-BEC5657EB773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4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ransition advClick="0" advTm="1000">
    <p:split dir="in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직사각형 3"/>
          <p:cNvSpPr>
            <a:spLocks noChangeArrowheads="1"/>
          </p:cNvSpPr>
          <p:nvPr/>
        </p:nvSpPr>
        <p:spPr bwMode="auto">
          <a:xfrm>
            <a:off x="4880766" y="2598739"/>
            <a:ext cx="23968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rgbClr val="C5D8F1"/>
                </a:solidFill>
                <a:latin typeface="Courier New" panose="02070309020205020404" pitchFamily="49" charset="0"/>
                <a:ea typeface="宋体" pitchFamily="2" charset="-122"/>
                <a:cs typeface="Courier New" panose="02070309020205020404" pitchFamily="49" charset="0"/>
                <a:sym typeface="Arial Rounded MT Bold" pitchFamily="34" charset="0"/>
              </a:rPr>
              <a:t>READY?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宋体" pitchFamily="2" charset="-122"/>
              <a:cs typeface="Courier New" panose="02070309020205020404" pitchFamily="49" charset="0"/>
            </a:endParaRPr>
          </a:p>
        </p:txBody>
      </p:sp>
      <p:sp>
        <p:nvSpPr>
          <p:cNvPr id="8195" name="모서리가 둥근 직사각형 4"/>
          <p:cNvSpPr>
            <a:spLocks noChangeArrowheads="1"/>
          </p:cNvSpPr>
          <p:nvPr/>
        </p:nvSpPr>
        <p:spPr bwMode="auto">
          <a:xfrm>
            <a:off x="4656139" y="2636840"/>
            <a:ext cx="71437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196" name="모서리가 둥근 직사각형 5"/>
          <p:cNvSpPr>
            <a:spLocks noChangeArrowheads="1"/>
          </p:cNvSpPr>
          <p:nvPr/>
        </p:nvSpPr>
        <p:spPr bwMode="auto">
          <a:xfrm>
            <a:off x="4800600" y="2636840"/>
            <a:ext cx="71438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197" name="모서리가 둥근 직사각형 6"/>
          <p:cNvSpPr>
            <a:spLocks noChangeArrowheads="1"/>
          </p:cNvSpPr>
          <p:nvPr/>
        </p:nvSpPr>
        <p:spPr bwMode="auto">
          <a:xfrm>
            <a:off x="4943476" y="2636840"/>
            <a:ext cx="73025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198" name="모서리가 둥근 직사각형 7"/>
          <p:cNvSpPr>
            <a:spLocks noChangeArrowheads="1"/>
          </p:cNvSpPr>
          <p:nvPr/>
        </p:nvSpPr>
        <p:spPr bwMode="auto">
          <a:xfrm>
            <a:off x="5087939" y="2636840"/>
            <a:ext cx="71437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199" name="모서리가 둥근 직사각형 8"/>
          <p:cNvSpPr>
            <a:spLocks noChangeArrowheads="1"/>
          </p:cNvSpPr>
          <p:nvPr/>
        </p:nvSpPr>
        <p:spPr bwMode="auto">
          <a:xfrm>
            <a:off x="5232400" y="2636840"/>
            <a:ext cx="71438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00" name="모서리가 둥근 직사각형 9"/>
          <p:cNvSpPr>
            <a:spLocks noChangeArrowheads="1"/>
          </p:cNvSpPr>
          <p:nvPr/>
        </p:nvSpPr>
        <p:spPr bwMode="auto">
          <a:xfrm>
            <a:off x="5375276" y="2636840"/>
            <a:ext cx="73025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01" name="모서리가 둥근 직사각형 10"/>
          <p:cNvSpPr>
            <a:spLocks noChangeArrowheads="1"/>
          </p:cNvSpPr>
          <p:nvPr/>
        </p:nvSpPr>
        <p:spPr bwMode="auto">
          <a:xfrm>
            <a:off x="5519739" y="2636840"/>
            <a:ext cx="71437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02" name="모서리가 둥근 직사각형 11"/>
          <p:cNvSpPr>
            <a:spLocks noChangeArrowheads="1"/>
          </p:cNvSpPr>
          <p:nvPr/>
        </p:nvSpPr>
        <p:spPr bwMode="auto">
          <a:xfrm>
            <a:off x="5664200" y="2636840"/>
            <a:ext cx="71438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03" name="모서리가 둥근 직사각형 12"/>
          <p:cNvSpPr>
            <a:spLocks noChangeArrowheads="1"/>
          </p:cNvSpPr>
          <p:nvPr/>
        </p:nvSpPr>
        <p:spPr bwMode="auto">
          <a:xfrm>
            <a:off x="5807076" y="2636840"/>
            <a:ext cx="73025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04" name="모서리가 둥근 직사각형 13"/>
          <p:cNvSpPr>
            <a:spLocks noChangeArrowheads="1"/>
          </p:cNvSpPr>
          <p:nvPr/>
        </p:nvSpPr>
        <p:spPr bwMode="auto">
          <a:xfrm>
            <a:off x="5951539" y="2636840"/>
            <a:ext cx="71437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05" name="모서리가 둥근 직사각형 14"/>
          <p:cNvSpPr>
            <a:spLocks noChangeArrowheads="1"/>
          </p:cNvSpPr>
          <p:nvPr/>
        </p:nvSpPr>
        <p:spPr bwMode="auto">
          <a:xfrm>
            <a:off x="6096000" y="2636840"/>
            <a:ext cx="71438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06" name="모서리가 둥근 직사각형 15"/>
          <p:cNvSpPr>
            <a:spLocks noChangeArrowheads="1"/>
          </p:cNvSpPr>
          <p:nvPr/>
        </p:nvSpPr>
        <p:spPr bwMode="auto">
          <a:xfrm>
            <a:off x="6240464" y="2636840"/>
            <a:ext cx="71437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07" name="모서리가 둥근 직사각형 16"/>
          <p:cNvSpPr>
            <a:spLocks noChangeArrowheads="1"/>
          </p:cNvSpPr>
          <p:nvPr/>
        </p:nvSpPr>
        <p:spPr bwMode="auto">
          <a:xfrm>
            <a:off x="6384925" y="2636840"/>
            <a:ext cx="71438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08" name="모서리가 둥근 직사각형 17"/>
          <p:cNvSpPr>
            <a:spLocks noChangeArrowheads="1"/>
          </p:cNvSpPr>
          <p:nvPr/>
        </p:nvSpPr>
        <p:spPr bwMode="auto">
          <a:xfrm>
            <a:off x="6527800" y="2636840"/>
            <a:ext cx="71438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09" name="모서리가 둥근 직사각형 18"/>
          <p:cNvSpPr>
            <a:spLocks noChangeArrowheads="1"/>
          </p:cNvSpPr>
          <p:nvPr/>
        </p:nvSpPr>
        <p:spPr bwMode="auto">
          <a:xfrm>
            <a:off x="6672264" y="2636840"/>
            <a:ext cx="71437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10" name="모서리가 둥근 직사각형 19"/>
          <p:cNvSpPr>
            <a:spLocks noChangeArrowheads="1"/>
          </p:cNvSpPr>
          <p:nvPr/>
        </p:nvSpPr>
        <p:spPr bwMode="auto">
          <a:xfrm>
            <a:off x="6816725" y="2636840"/>
            <a:ext cx="71438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11" name="모서리가 둥근 직사각형 20"/>
          <p:cNvSpPr>
            <a:spLocks noChangeArrowheads="1"/>
          </p:cNvSpPr>
          <p:nvPr/>
        </p:nvSpPr>
        <p:spPr bwMode="auto">
          <a:xfrm>
            <a:off x="6959601" y="2636840"/>
            <a:ext cx="73025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12" name="모서리가 둥근 직사각형 21"/>
          <p:cNvSpPr>
            <a:spLocks noChangeArrowheads="1"/>
          </p:cNvSpPr>
          <p:nvPr/>
        </p:nvSpPr>
        <p:spPr bwMode="auto">
          <a:xfrm>
            <a:off x="7104064" y="2636840"/>
            <a:ext cx="71437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13" name="모서리가 둥근 직사각형 22"/>
          <p:cNvSpPr>
            <a:spLocks noChangeArrowheads="1"/>
          </p:cNvSpPr>
          <p:nvPr/>
        </p:nvSpPr>
        <p:spPr bwMode="auto">
          <a:xfrm>
            <a:off x="7248525" y="2636840"/>
            <a:ext cx="71438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14" name="모서리가 둥근 직사각형 23"/>
          <p:cNvSpPr>
            <a:spLocks noChangeArrowheads="1"/>
          </p:cNvSpPr>
          <p:nvPr/>
        </p:nvSpPr>
        <p:spPr bwMode="auto">
          <a:xfrm>
            <a:off x="7391401" y="2636840"/>
            <a:ext cx="73025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15" name="모서리가 둥근 직사각형 24"/>
          <p:cNvSpPr>
            <a:spLocks noChangeArrowheads="1"/>
          </p:cNvSpPr>
          <p:nvPr/>
        </p:nvSpPr>
        <p:spPr bwMode="auto">
          <a:xfrm>
            <a:off x="4584701" y="2565401"/>
            <a:ext cx="2951163" cy="863600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395E8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Malgun Gothic" pitchFamily="34" charset="-127"/>
              <a:ea typeface="宋体" pitchFamily="2" charset="-122"/>
              <a:sym typeface="Malgun Gothic" pitchFamily="34" charset="-127"/>
            </a:endParaRPr>
          </a:p>
        </p:txBody>
      </p:sp>
      <p:sp>
        <p:nvSpPr>
          <p:cNvPr id="8216" name="직사각형 25"/>
          <p:cNvSpPr>
            <a:spLocks noChangeArrowheads="1"/>
          </p:cNvSpPr>
          <p:nvPr/>
        </p:nvSpPr>
        <p:spPr bwMode="auto">
          <a:xfrm>
            <a:off x="4777492" y="3502027"/>
            <a:ext cx="2448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B0F0"/>
                </a:solidFill>
                <a:latin typeface="Courier New" panose="02070309020205020404" pitchFamily="49" charset="0"/>
                <a:ea typeface="宋体" pitchFamily="2" charset="-122"/>
                <a:cs typeface="Courier New" panose="02070309020205020404" pitchFamily="49" charset="0"/>
                <a:sym typeface="Arial Rounded MT Bold" pitchFamily="34" charset="0"/>
              </a:rPr>
              <a:t>Now Loading…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宋体" pitchFamily="2" charset="-122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75525" y="1463974"/>
            <a:ext cx="480131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0" b="1" dirty="0">
                <a:solidFill>
                  <a:srgbClr val="FFFFFF"/>
                </a:solidFill>
                <a:latin typeface="Courier New" panose="02070309020205020404" pitchFamily="49" charset="0"/>
                <a:ea typeface="宋体" pitchFamily="2" charset="-122"/>
                <a:cs typeface="Courier New" panose="02070309020205020404" pitchFamily="49" charset="0"/>
              </a:rPr>
              <a:t>GO!</a:t>
            </a:r>
            <a:endParaRPr lang="zh-CN" altLang="en-US" sz="20000" b="1" dirty="0">
              <a:solidFill>
                <a:srgbClr val="FFFFFF"/>
              </a:solidFill>
              <a:latin typeface="Courier New" panose="02070309020205020404" pitchFamily="49" charset="0"/>
              <a:ea typeface="宋体" pitchFamily="2" charset="-122"/>
              <a:cs typeface="Courier New" panose="02070309020205020404" pitchFamily="49" charset="0"/>
            </a:endParaRPr>
          </a:p>
        </p:txBody>
      </p:sp>
      <p:pic>
        <p:nvPicPr>
          <p:cNvPr id="3" name="大野克夫 - 蘭のテーマ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7127.5"/>
                  <p14:fade in="5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7946" y="588516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1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1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5" dur="1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1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7" dur="1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1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5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9" dur="1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1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1" dur="1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7" dur="1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3" dur="1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9" dur="1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5" dur="1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9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1" dur="1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10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7" dur="1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13" dur="1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19" dur="1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1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5" dur="1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1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31" dur="1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37" dur="1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9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100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2" dur="1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53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5" dur="1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7" dur="1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53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2" dur="1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60" dur="20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53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100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5" dur="1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53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70" dur="1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3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7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100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0" dur="1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100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5" dur="1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53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8" dur="100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0" dur="1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3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3" dur="100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5" dur="1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53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100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0" dur="1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53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3" dur="100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5" dur="1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53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100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0" dur="1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53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100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5" dur="1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53" presetClass="exit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8" dur="100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0" dur="1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53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3" dur="100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5" dur="1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53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8" dur="100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0" dur="1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53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3" dur="100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5" dur="1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53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8" dur="100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0" dur="1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53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3" dur="100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5" dur="1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0"/>
                            </p:stCondLst>
                            <p:childTnLst>
                              <p:par>
                                <p:cTn id="24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52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5" dur="500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5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194" grpId="0" bldLvl="0" autoUpdateAnimBg="0"/>
      <p:bldP spid="8194" grpId="1"/>
      <p:bldP spid="8195" grpId="0" bldLvl="0" animBg="1" autoUpdateAnimBg="0"/>
      <p:bldP spid="8195" grpId="1" bldLvl="0" animBg="1" autoUpdateAnimBg="0"/>
      <p:bldP spid="8196" grpId="0" bldLvl="0" animBg="1" autoUpdateAnimBg="0"/>
      <p:bldP spid="8196" grpId="1" bldLvl="0" animBg="1" autoUpdateAnimBg="0"/>
      <p:bldP spid="8197" grpId="0" bldLvl="0" animBg="1" autoUpdateAnimBg="0"/>
      <p:bldP spid="8197" grpId="1" bldLvl="0" animBg="1" autoUpdateAnimBg="0"/>
      <p:bldP spid="8198" grpId="0" bldLvl="0" animBg="1" autoUpdateAnimBg="0"/>
      <p:bldP spid="8198" grpId="1" bldLvl="0" animBg="1" autoUpdateAnimBg="0"/>
      <p:bldP spid="8199" grpId="0" bldLvl="0" animBg="1" autoUpdateAnimBg="0"/>
      <p:bldP spid="8199" grpId="1" bldLvl="0" animBg="1" autoUpdateAnimBg="0"/>
      <p:bldP spid="8200" grpId="0" bldLvl="0" animBg="1" autoUpdateAnimBg="0"/>
      <p:bldP spid="8200" grpId="1" bldLvl="0" animBg="1" autoUpdateAnimBg="0"/>
      <p:bldP spid="8201" grpId="0" bldLvl="0" animBg="1" autoUpdateAnimBg="0"/>
      <p:bldP spid="8201" grpId="1" bldLvl="0" animBg="1" autoUpdateAnimBg="0"/>
      <p:bldP spid="8202" grpId="0" bldLvl="0" animBg="1" autoUpdateAnimBg="0"/>
      <p:bldP spid="8202" grpId="1" bldLvl="0" animBg="1" autoUpdateAnimBg="0"/>
      <p:bldP spid="8203" grpId="0" bldLvl="0" animBg="1" autoUpdateAnimBg="0"/>
      <p:bldP spid="8203" grpId="1" bldLvl="0" animBg="1" autoUpdateAnimBg="0"/>
      <p:bldP spid="8204" grpId="0" bldLvl="0" animBg="1" autoUpdateAnimBg="0"/>
      <p:bldP spid="8204" grpId="1" bldLvl="0" animBg="1" autoUpdateAnimBg="0"/>
      <p:bldP spid="8205" grpId="0" bldLvl="0" animBg="1" autoUpdateAnimBg="0"/>
      <p:bldP spid="8205" grpId="1" bldLvl="0" animBg="1" autoUpdateAnimBg="0"/>
      <p:bldP spid="8206" grpId="0" bldLvl="0" animBg="1" autoUpdateAnimBg="0"/>
      <p:bldP spid="8206" grpId="1" bldLvl="0" animBg="1" autoUpdateAnimBg="0"/>
      <p:bldP spid="8207" grpId="0" bldLvl="0" animBg="1" autoUpdateAnimBg="0"/>
      <p:bldP spid="8207" grpId="1" bldLvl="0" animBg="1" autoUpdateAnimBg="0"/>
      <p:bldP spid="8208" grpId="0" bldLvl="0" animBg="1" autoUpdateAnimBg="0"/>
      <p:bldP spid="8208" grpId="1" bldLvl="0" animBg="1" autoUpdateAnimBg="0"/>
      <p:bldP spid="8209" grpId="0" bldLvl="0" animBg="1" autoUpdateAnimBg="0"/>
      <p:bldP spid="8210" grpId="0" bldLvl="0" animBg="1" autoUpdateAnimBg="0"/>
      <p:bldP spid="8210" grpId="1" bldLvl="0" animBg="1" autoUpdateAnimBg="0"/>
      <p:bldP spid="8211" grpId="0" bldLvl="0" animBg="1" autoUpdateAnimBg="0"/>
      <p:bldP spid="8211" grpId="1" bldLvl="0" animBg="1" autoUpdateAnimBg="0"/>
      <p:bldP spid="8212" grpId="0" bldLvl="0" animBg="1" autoUpdateAnimBg="0"/>
      <p:bldP spid="8212" grpId="1" bldLvl="0" animBg="1" autoUpdateAnimBg="0"/>
      <p:bldP spid="8213" grpId="0" bldLvl="0" animBg="1" autoUpdateAnimBg="0"/>
      <p:bldP spid="8213" grpId="1" bldLvl="0" animBg="1" autoUpdateAnimBg="0"/>
      <p:bldP spid="8214" grpId="0" bldLvl="0" animBg="1" autoUpdateAnimBg="0"/>
      <p:bldP spid="8214" grpId="1" bldLvl="0" animBg="1" autoUpdateAnimBg="0"/>
      <p:bldP spid="8215" grpId="0" bldLvl="0" animBg="1" autoUpdateAnimBg="0"/>
      <p:bldP spid="8215" grpId="1" animBg="1"/>
      <p:bldP spid="8216" grpId="0" bldLvl="0" autoUpdateAnimBg="0"/>
      <p:bldP spid="8216" grpId="1" bldLvl="0" autoUpdateAnimBg="0"/>
      <p:bldP spid="8216" grpId="2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-2658010" y="1136081"/>
            <a:ext cx="1149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人事管理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增加员工信息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62CE88-1120-D949-BD67-DB7C7C968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76" y="2124873"/>
            <a:ext cx="5233846" cy="3604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5641D2-F8E6-594B-88BD-D30945FFB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5" y="2124873"/>
            <a:ext cx="5401339" cy="36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41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-2658010" y="1136081"/>
            <a:ext cx="1149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人事管理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增加员工信息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E4B2CA-0146-4A42-B130-8C90E391C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78" y="2124873"/>
            <a:ext cx="5257789" cy="36705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04A6F9-7D11-7640-B918-79CF4EAD13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6" y="2059411"/>
            <a:ext cx="5514708" cy="37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37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50EB07-14DE-0E4B-8A91-53EABF40194F}"/>
              </a:ext>
            </a:extLst>
          </p:cNvPr>
          <p:cNvSpPr txBox="1"/>
          <p:nvPr/>
        </p:nvSpPr>
        <p:spPr>
          <a:xfrm>
            <a:off x="967261" y="1239181"/>
            <a:ext cx="1132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人事管理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修改员工信息</a:t>
            </a:r>
            <a:endParaRPr lang="en-US" altLang="zh-Han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9A5DA6-A5EB-DA4E-B727-8255B555D3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90" y="2296253"/>
            <a:ext cx="4928382" cy="33442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F9DB9B-F51B-6040-8114-E02B00D95004}"/>
              </a:ext>
            </a:extLst>
          </p:cNvPr>
          <p:cNvSpPr txBox="1"/>
          <p:nvPr/>
        </p:nvSpPr>
        <p:spPr>
          <a:xfrm>
            <a:off x="503436" y="5959576"/>
            <a:ext cx="4758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defRPr>
            </a:lvl1pPr>
          </a:lstStyle>
          <a:p>
            <a:pPr algn="ctr"/>
            <a:r>
              <a:rPr lang="zh-Hans" altLang="en-US" dirty="0"/>
              <a:t>无法更改</a:t>
            </a:r>
            <a:endParaRPr lang="en-US" altLang="zh-Han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3FDD9B-0273-2840-927F-97168D812DC6}"/>
              </a:ext>
            </a:extLst>
          </p:cNvPr>
          <p:cNvSpPr txBox="1"/>
          <p:nvPr/>
        </p:nvSpPr>
        <p:spPr>
          <a:xfrm>
            <a:off x="6396190" y="5959576"/>
            <a:ext cx="492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defRPr>
            </a:lvl1pPr>
          </a:lstStyle>
          <a:p>
            <a:pPr algn="ctr"/>
            <a:r>
              <a:rPr lang="zh-Hans" altLang="en-US" dirty="0"/>
              <a:t>更改其他信息</a:t>
            </a:r>
            <a:endParaRPr lang="en-US" altLang="zh-Han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63D6B9-F79E-3D4D-944F-A579AAC403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2" y="2296253"/>
            <a:ext cx="4892614" cy="344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0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50EB07-14DE-0E4B-8A91-53EABF40194F}"/>
              </a:ext>
            </a:extLst>
          </p:cNvPr>
          <p:cNvSpPr txBox="1"/>
          <p:nvPr/>
        </p:nvSpPr>
        <p:spPr>
          <a:xfrm>
            <a:off x="887896" y="1166994"/>
            <a:ext cx="1093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人事管理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修改员工信息</a:t>
            </a:r>
            <a:endParaRPr lang="en-US" altLang="zh-Han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B2B517-C04F-3B4C-A06F-60ADA3C59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02" y="1690214"/>
            <a:ext cx="6277157" cy="44229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BB95E6-E297-C04D-BA57-F0B2761BD23A}"/>
              </a:ext>
            </a:extLst>
          </p:cNvPr>
          <p:cNvSpPr txBox="1"/>
          <p:nvPr/>
        </p:nvSpPr>
        <p:spPr>
          <a:xfrm>
            <a:off x="3703447" y="6113143"/>
            <a:ext cx="4758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defRPr>
            </a:lvl1pPr>
          </a:lstStyle>
          <a:p>
            <a:pPr algn="ctr"/>
            <a:r>
              <a:rPr lang="zh-Hans" altLang="en-US" dirty="0"/>
              <a:t>获得密码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2348465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人事管理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删除员工信息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70F624-73B5-FC4D-8DCD-1857151DE7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80" y="1751769"/>
            <a:ext cx="6781602" cy="44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40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人事管理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删除员工信息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92884F-F677-154E-BBA8-AEFFEF1E8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81" y="1977222"/>
            <a:ext cx="5998384" cy="40432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DCDDDC-8489-474A-AC45-68C7B3B713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3" y="1977222"/>
            <a:ext cx="5838445" cy="40432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0908E2-E2EC-844B-8EEB-8379917EBD8E}"/>
              </a:ext>
            </a:extLst>
          </p:cNvPr>
          <p:cNvSpPr txBox="1"/>
          <p:nvPr/>
        </p:nvSpPr>
        <p:spPr>
          <a:xfrm>
            <a:off x="344410" y="6103872"/>
            <a:ext cx="4758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defRPr>
            </a:lvl1pPr>
          </a:lstStyle>
          <a:p>
            <a:pPr algn="ctr"/>
            <a:r>
              <a:rPr lang="zh-Hans" altLang="en-US" dirty="0"/>
              <a:t>同时删除多个员工</a:t>
            </a:r>
            <a:endParaRPr lang="en-US" altLang="zh-Han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83FD58-5155-464E-A319-7C3CF6254E83}"/>
              </a:ext>
            </a:extLst>
          </p:cNvPr>
          <p:cNvSpPr txBox="1"/>
          <p:nvPr/>
        </p:nvSpPr>
        <p:spPr>
          <a:xfrm>
            <a:off x="6521379" y="6103872"/>
            <a:ext cx="492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defRPr>
            </a:lvl1pPr>
          </a:lstStyle>
          <a:p>
            <a:pPr algn="ctr"/>
            <a:r>
              <a:rPr lang="zh-Hans" altLang="en-US" dirty="0"/>
              <a:t>删除员工成功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40602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人事管理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修改密码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67DB04-34DA-D947-920E-B4E5B0DEA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18" y="1751770"/>
            <a:ext cx="3552325" cy="2502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75711E-640F-C541-803C-9E9224114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86" y="1748950"/>
            <a:ext cx="3583280" cy="25053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8E4DA1-36C5-9347-B6BA-432F03106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34" y="4365671"/>
            <a:ext cx="3620746" cy="24923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3B7E59B-9B7F-EE42-88CE-A7FEA06A64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13" y="4365670"/>
            <a:ext cx="3580932" cy="249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5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人事管理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上传头像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0AE61F-80E3-C242-9408-A8C443671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44" y="1751769"/>
            <a:ext cx="8523909" cy="427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4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人事管理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搜索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EA1191-B8A2-5043-BF9B-85AD7A86F811}"/>
              </a:ext>
            </a:extLst>
          </p:cNvPr>
          <p:cNvSpPr txBox="1"/>
          <p:nvPr/>
        </p:nvSpPr>
        <p:spPr>
          <a:xfrm>
            <a:off x="521745" y="5626102"/>
            <a:ext cx="4758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defRPr>
            </a:lvl1pPr>
          </a:lstStyle>
          <a:p>
            <a:pPr algn="ctr"/>
            <a:r>
              <a:rPr lang="zh-Hans" altLang="en-US" dirty="0"/>
              <a:t>下拉列表展示</a:t>
            </a:r>
            <a:endParaRPr lang="en-US" altLang="zh-Han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3852CF-BE4B-BF40-8C46-C25AFCC4D7D7}"/>
              </a:ext>
            </a:extLst>
          </p:cNvPr>
          <p:cNvSpPr txBox="1"/>
          <p:nvPr/>
        </p:nvSpPr>
        <p:spPr>
          <a:xfrm>
            <a:off x="6698714" y="5626102"/>
            <a:ext cx="492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defRPr>
            </a:lvl1pPr>
          </a:lstStyle>
          <a:p>
            <a:pPr algn="ctr"/>
            <a:r>
              <a:rPr lang="zh-Hans" altLang="en-US" dirty="0"/>
              <a:t>搜索展示</a:t>
            </a:r>
            <a:endParaRPr lang="en-US" altLang="zh-Han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4B4B33-AC04-4940-A352-8503E730E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62" y="1813647"/>
            <a:ext cx="5383191" cy="37257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BAB2D5-FCF7-7846-B441-6A99979B6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79" y="1706933"/>
            <a:ext cx="5460181" cy="383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71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业务管理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新增客户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4D8883-B27C-1D4A-B6CA-8FC3EA6E81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91" y="1751769"/>
            <a:ext cx="5556448" cy="41673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B619A2-5F50-2A4A-8FA1-E6CB3A01C1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1" y="1751769"/>
            <a:ext cx="5834270" cy="41673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03B147-D733-A146-9BD9-29344B4A7D1E}"/>
              </a:ext>
            </a:extLst>
          </p:cNvPr>
          <p:cNvSpPr txBox="1"/>
          <p:nvPr/>
        </p:nvSpPr>
        <p:spPr>
          <a:xfrm>
            <a:off x="548249" y="6023667"/>
            <a:ext cx="4758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defRPr>
            </a:lvl1pPr>
          </a:lstStyle>
          <a:p>
            <a:pPr algn="ctr"/>
            <a:r>
              <a:rPr lang="zh-Hans" altLang="en-US" dirty="0"/>
              <a:t>增加失败</a:t>
            </a:r>
            <a:endParaRPr lang="en-US" altLang="zh-Han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1CB78D-1C0D-2040-8ADE-64FFA137DCCB}"/>
              </a:ext>
            </a:extLst>
          </p:cNvPr>
          <p:cNvSpPr txBox="1"/>
          <p:nvPr/>
        </p:nvSpPr>
        <p:spPr>
          <a:xfrm>
            <a:off x="6725218" y="6023667"/>
            <a:ext cx="492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defRPr>
            </a:lvl1pPr>
          </a:lstStyle>
          <a:p>
            <a:pPr algn="ctr"/>
            <a:r>
              <a:rPr lang="zh-Hans" altLang="en-US" dirty="0"/>
              <a:t>增加成功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3335973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3264" y="2487643"/>
            <a:ext cx="62824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00" dirty="0">
                <a:solidFill>
                  <a:srgbClr val="FFFFFF"/>
                </a:solidFill>
                <a:latin typeface="Courier New" panose="02070309020205020404" pitchFamily="49" charset="0"/>
                <a:ea typeface="宋体" pitchFamily="2" charset="-122"/>
                <a:cs typeface="Courier New" panose="02070309020205020404" pitchFamily="49" charset="0"/>
              </a:rPr>
              <a:t>NURSING HOME</a:t>
            </a:r>
            <a:endParaRPr lang="zh-CN" altLang="en-US" sz="7200" dirty="0">
              <a:solidFill>
                <a:srgbClr val="FFFFFF"/>
              </a:solidFill>
              <a:latin typeface="Courier New" panose="02070309020205020404" pitchFamily="49" charset="0"/>
              <a:ea typeface="宋体" pitchFamily="2" charset="-122"/>
              <a:cs typeface="Courier New" panose="02070309020205020404" pitchFamily="49" charset="0"/>
            </a:endParaRPr>
          </a:p>
        </p:txBody>
      </p:sp>
      <p:sp>
        <p:nvSpPr>
          <p:cNvPr id="3" name="직선 연결선 13"/>
          <p:cNvSpPr>
            <a:spLocks noChangeShapeType="1"/>
          </p:cNvSpPr>
          <p:nvPr/>
        </p:nvSpPr>
        <p:spPr bwMode="auto">
          <a:xfrm rot="5400000">
            <a:off x="-7343777" y="3332316"/>
            <a:ext cx="14327188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직선 연결선 13"/>
          <p:cNvSpPr>
            <a:spLocks noChangeShapeType="1"/>
          </p:cNvSpPr>
          <p:nvPr/>
        </p:nvSpPr>
        <p:spPr bwMode="auto">
          <a:xfrm rot="5400000">
            <a:off x="5209728" y="4039072"/>
            <a:ext cx="14327188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직선 연결선 31"/>
          <p:cNvSpPr>
            <a:spLocks noChangeShapeType="1"/>
          </p:cNvSpPr>
          <p:nvPr/>
        </p:nvSpPr>
        <p:spPr bwMode="auto">
          <a:xfrm>
            <a:off x="-7223125" y="-169863"/>
            <a:ext cx="28081288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직선 연결선 31"/>
          <p:cNvSpPr>
            <a:spLocks noChangeShapeType="1"/>
          </p:cNvSpPr>
          <p:nvPr/>
        </p:nvSpPr>
        <p:spPr bwMode="auto">
          <a:xfrm>
            <a:off x="-7223125" y="7029400"/>
            <a:ext cx="28081288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2691" y="539823"/>
            <a:ext cx="1053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600" b="1" dirty="0">
                <a:solidFill>
                  <a:srgbClr val="FFFFFF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养</a:t>
            </a:r>
            <a:endParaRPr lang="zh-CN" altLang="en-US" sz="8000" b="1" dirty="0">
              <a:solidFill>
                <a:srgbClr val="FFFFFF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4436" y="3325807"/>
            <a:ext cx="1053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600" b="1" dirty="0">
                <a:solidFill>
                  <a:srgbClr val="FFFFFF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老</a:t>
            </a:r>
            <a:endParaRPr lang="zh-CN" altLang="en-US" sz="8000" b="1" dirty="0">
              <a:solidFill>
                <a:srgbClr val="FFFFFF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0261" y="3994830"/>
            <a:ext cx="1053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600" b="1" dirty="0">
                <a:solidFill>
                  <a:srgbClr val="FFFFFF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03913" y="1037449"/>
            <a:ext cx="1053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600" b="1" dirty="0">
                <a:solidFill>
                  <a:srgbClr val="FFFFFF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89939" y="1699168"/>
            <a:ext cx="1053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600" b="1" dirty="0">
                <a:solidFill>
                  <a:srgbClr val="FFFFFF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统</a:t>
            </a:r>
          </a:p>
        </p:txBody>
      </p:sp>
      <p:sp>
        <p:nvSpPr>
          <p:cNvPr id="12" name="직선 연결선 35"/>
          <p:cNvSpPr>
            <a:spLocks noChangeShapeType="1"/>
          </p:cNvSpPr>
          <p:nvPr/>
        </p:nvSpPr>
        <p:spPr bwMode="auto">
          <a:xfrm>
            <a:off x="-7036611" y="496303"/>
            <a:ext cx="28081288" cy="1587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직선 연결선 35"/>
          <p:cNvSpPr>
            <a:spLocks noChangeShapeType="1"/>
          </p:cNvSpPr>
          <p:nvPr/>
        </p:nvSpPr>
        <p:spPr bwMode="auto">
          <a:xfrm>
            <a:off x="-7043950" y="5318269"/>
            <a:ext cx="28081288" cy="1587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직선 연결선 33"/>
          <p:cNvSpPr>
            <a:spLocks noChangeShapeType="1"/>
          </p:cNvSpPr>
          <p:nvPr/>
        </p:nvSpPr>
        <p:spPr bwMode="auto">
          <a:xfrm rot="5400000">
            <a:off x="-6005086" y="3695309"/>
            <a:ext cx="14327188" cy="0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직선 연결선 33"/>
          <p:cNvSpPr>
            <a:spLocks noChangeShapeType="1"/>
          </p:cNvSpPr>
          <p:nvPr/>
        </p:nvSpPr>
        <p:spPr bwMode="auto">
          <a:xfrm rot="5400000">
            <a:off x="3419256" y="4183882"/>
            <a:ext cx="14327188" cy="0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직선 연결선 44"/>
          <p:cNvSpPr>
            <a:spLocks noChangeShapeType="1"/>
          </p:cNvSpPr>
          <p:nvPr/>
        </p:nvSpPr>
        <p:spPr bwMode="auto">
          <a:xfrm rot="5400000">
            <a:off x="-7631360" y="3694515"/>
            <a:ext cx="14327188" cy="1588"/>
          </a:xfrm>
          <a:prstGeom prst="line">
            <a:avLst/>
          </a:prstGeom>
          <a:noFill/>
          <a:ln w="1270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직선 연결선 44"/>
          <p:cNvSpPr>
            <a:spLocks noChangeShapeType="1"/>
          </p:cNvSpPr>
          <p:nvPr/>
        </p:nvSpPr>
        <p:spPr bwMode="auto">
          <a:xfrm rot="5400000">
            <a:off x="5497760" y="4183088"/>
            <a:ext cx="14327188" cy="1588"/>
          </a:xfrm>
          <a:prstGeom prst="line">
            <a:avLst/>
          </a:prstGeom>
          <a:noFill/>
          <a:ln w="1270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직선 연결선 22"/>
          <p:cNvSpPr>
            <a:spLocks noChangeShapeType="1"/>
          </p:cNvSpPr>
          <p:nvPr/>
        </p:nvSpPr>
        <p:spPr bwMode="auto">
          <a:xfrm>
            <a:off x="-7223125" y="-528638"/>
            <a:ext cx="28081288" cy="0"/>
          </a:xfrm>
          <a:prstGeom prst="line">
            <a:avLst/>
          </a:prstGeom>
          <a:noFill/>
          <a:ln w="1270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752494" y="4033037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rgbClr val="FFFFFF"/>
                </a:solidFill>
                <a:latin typeface="Courier New" panose="02070309020205020404" pitchFamily="49" charset="0"/>
                <a:ea typeface="宋体" pitchFamily="2" charset="-122"/>
                <a:cs typeface="Courier New" panose="02070309020205020404" pitchFamily="49" charset="0"/>
              </a:rPr>
              <a:t>BY:DB2019003</a:t>
            </a:r>
            <a:endParaRPr lang="zh-CN" altLang="en-US" sz="5400" dirty="0">
              <a:solidFill>
                <a:srgbClr val="FFFFFF"/>
              </a:solidFill>
              <a:latin typeface="Courier New" panose="02070309020205020404" pitchFamily="49" charset="0"/>
              <a:ea typeface="宋体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132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2000">
        <p15:prstTrans prst="crush"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32146 L 0.09445 -0.3214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96 -0.01365 L -0.44896 0.13598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96 0.00093 L -0.44896 -0.78677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41951 L -0.84271 -0.4243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35" y="-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45 -0.32146 L 0.60625 0.0980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209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96 0.13598 L 0.04722 0.54509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204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96 -0.78677 L 0.04722 -0.36725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2097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4271 -0.42437 L -0.35434 -0.00485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209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625 0.09806 L 0.17309 0.1609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67" y="314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22 0.54509 L -0.39375 0.63945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49" y="47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434 -0.00485 L -0.79548 0.0791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66" y="418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22 -0.36725 L -0.39375 -0.2726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49" y="4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09 0.16096 L 0.4408 -0.2585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2097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375 0.63945 L -0.13385 0.20929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-2150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375 -0.27266 L -0.12604 -0.70282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2150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875 0.1945 L -0.51198 -0.31961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257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08 -0.25856 L 0.78733 -0.1327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6" y="629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86 0.20929 L 0.23611 0.30365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471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198 -0.31961 L -0.14965 -0.2356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8" y="418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604 -0.70282 L 0.23611 -0.6084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8" y="4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7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63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737 -0.13264 L 0.54414 -0.0592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1" y="365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11 0.30365 L -0.0474 0.46114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786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4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11 -0.60846 L -0.0474 -0.58742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104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61 -0.23565 L -0.48541 -0.14815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97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0.12435 -0.03449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-173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5156 -0.44074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8" y="-2203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0.28789 -0.53819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26921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14479 -0.10694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5347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0.0845 -0.20347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2" y="-10185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0.11472 -0.00093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4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21E-6 L 0.0033 -0.03446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735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42477 L -0.08607 -0.43797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6" y="-671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86 -0.00417 L 0.05903 -0.53747 " pathEditMode="relative" rAng="0" ptsTypes="AA">
                                      <p:cBhvr>
                                        <p:cTn id="1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-26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996 0.00347 L 0.36996 0.47155 " pathEditMode="relative" rAng="0" ptsTypes="AA">
                                      <p:cBhvr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4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996 0.47155 L 0.36996 0.74445 " pathEditMode="relative" rAng="0" ptsTypes="AA">
                                      <p:cBhvr>
                                        <p:cTn id="132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45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34944 L 0.52743 0.34944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2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0.36216 L -0.29914 0.36216 " pathEditMode="relative" rAng="0" ptsTypes="AA">
                                      <p:cBhvr>
                                        <p:cTn id="13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61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36996 0.74445 L 0.36996 1.20606 " pathEditMode="relative" rAng="0" ptsTypes="AA">
                                      <p:cBhvr>
                                        <p:cTn id="13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08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52743 0.34944 L 0.81094 0.34944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29914 0.36216 L -0.87414 0.36216 " pathEditMode="relative" rAng="0" ptsTypes="AA">
                                      <p:cBhvr>
                                        <p:cTn id="14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50" y="0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81094 0.34944 L 1.20469 0.34944 " pathEditMode="relative" rAng="0" ptsTypes="AA">
                                      <p:cBhvr>
                                        <p:cTn id="14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35" presetClass="pat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87414 0.36216 L -1.12414 0.36216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" grpId="6" animBg="1"/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业务管理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修改客户基本信息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904C73-0642-694D-A7E3-AA16EC2E7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10" y="1751769"/>
            <a:ext cx="6556142" cy="49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6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业务管理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修改客户房间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21F4A-CF32-1A4B-BCDE-EA83665E2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62" y="1751769"/>
            <a:ext cx="6596437" cy="49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0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业务管理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修改客户护工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595222-7D00-CF44-816A-F3364A37F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33" y="1751769"/>
            <a:ext cx="6596895" cy="49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38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业务管理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删除客户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48E2A9-C429-1D41-85AA-F08DF6F2FB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7" y="1751769"/>
            <a:ext cx="5032916" cy="38152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656EA9-5463-DD4B-AF18-12325B598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64" y="1751769"/>
            <a:ext cx="5080962" cy="38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28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业务管理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新增记录失败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4D0C83-E00E-1445-9BED-4B1CABCD2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2" y="1751769"/>
            <a:ext cx="8056418" cy="46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2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业务管理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新增记录成功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483E04-065A-DC4C-B930-2BBAD8DAE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63" y="1751769"/>
            <a:ext cx="6237835" cy="467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7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4A291D-C851-F24F-A38C-991260B09C6F}"/>
              </a:ext>
            </a:extLst>
          </p:cNvPr>
          <p:cNvSpPr txBox="1"/>
          <p:nvPr/>
        </p:nvSpPr>
        <p:spPr>
          <a:xfrm>
            <a:off x="917911" y="1228549"/>
            <a:ext cx="560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业务管理</a:t>
            </a:r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查看记录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EFF34C-7026-8142-9C9A-E6359A9F0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73" y="1751769"/>
            <a:ext cx="6259816" cy="47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52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CD38E9-5D39-DB45-B7A1-8276022252DA}"/>
              </a:ext>
            </a:extLst>
          </p:cNvPr>
          <p:cNvSpPr txBox="1"/>
          <p:nvPr/>
        </p:nvSpPr>
        <p:spPr>
          <a:xfrm>
            <a:off x="290674" y="1164490"/>
            <a:ext cx="7466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UI</a:t>
            </a:r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的其他功能：注销、个人信息、退出、关于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497130-C125-A644-BBFF-22C5337F87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9" y="1687710"/>
            <a:ext cx="3493810" cy="2401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2437BF-61BC-4C44-9F6D-70CFD706CC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71" y="4353861"/>
            <a:ext cx="3493810" cy="23322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30F222-6AF8-9048-B260-BB5510E237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89" y="4353861"/>
            <a:ext cx="3588823" cy="23322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3252F5-05BD-F64D-AB9C-E37EB6086C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82" y="1641476"/>
            <a:ext cx="3561209" cy="24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93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4737100" y="1143000"/>
            <a:ext cx="3359150" cy="3359150"/>
            <a:chOff x="2893206" y="1750207"/>
            <a:chExt cx="3357587" cy="3357586"/>
          </a:xfrm>
        </p:grpSpPr>
        <p:sp>
          <p:nvSpPr>
            <p:cNvPr id="9" name="空心弧 8"/>
            <p:cNvSpPr/>
            <p:nvPr/>
          </p:nvSpPr>
          <p:spPr>
            <a:xfrm rot="16200000">
              <a:off x="2893207" y="1750207"/>
              <a:ext cx="3357586" cy="3357587"/>
            </a:xfrm>
            <a:prstGeom prst="blockArc">
              <a:avLst>
                <a:gd name="adj1" fmla="val 14110164"/>
                <a:gd name="adj2" fmla="val 44166"/>
                <a:gd name="adj3" fmla="val 1635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" name="空心弧 9"/>
            <p:cNvSpPr/>
            <p:nvPr/>
          </p:nvSpPr>
          <p:spPr>
            <a:xfrm rot="2076001">
              <a:off x="2893206" y="1750207"/>
              <a:ext cx="3357587" cy="3357586"/>
            </a:xfrm>
            <a:prstGeom prst="blockArc">
              <a:avLst>
                <a:gd name="adj1" fmla="val 14110164"/>
                <a:gd name="adj2" fmla="val 6665311"/>
                <a:gd name="adj3" fmla="val 1624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26"/>
          <p:cNvGrpSpPr>
            <a:grpSpLocks/>
          </p:cNvGrpSpPr>
          <p:nvPr/>
        </p:nvGrpSpPr>
        <p:grpSpPr bwMode="auto">
          <a:xfrm>
            <a:off x="4738688" y="1143001"/>
            <a:ext cx="3357562" cy="3357563"/>
            <a:chOff x="2893206" y="1750207"/>
            <a:chExt cx="3357587" cy="3357586"/>
          </a:xfrm>
        </p:grpSpPr>
        <p:sp>
          <p:nvSpPr>
            <p:cNvPr id="28" name="空心弧 27"/>
            <p:cNvSpPr/>
            <p:nvPr/>
          </p:nvSpPr>
          <p:spPr>
            <a:xfrm rot="16200000">
              <a:off x="2893206" y="1750207"/>
              <a:ext cx="3357586" cy="3357587"/>
            </a:xfrm>
            <a:prstGeom prst="blockArc">
              <a:avLst>
                <a:gd name="adj1" fmla="val 14110164"/>
                <a:gd name="adj2" fmla="val 44166"/>
                <a:gd name="adj3" fmla="val 163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9" name="空心弧 28"/>
            <p:cNvSpPr/>
            <p:nvPr/>
          </p:nvSpPr>
          <p:spPr>
            <a:xfrm rot="2076001">
              <a:off x="2893206" y="1750207"/>
              <a:ext cx="3357587" cy="3357586"/>
            </a:xfrm>
            <a:prstGeom prst="blockArc">
              <a:avLst>
                <a:gd name="adj1" fmla="val 14110164"/>
                <a:gd name="adj2" fmla="val 6665311"/>
                <a:gd name="adj3" fmla="val 1624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79876" name="TextBox 29"/>
          <p:cNvSpPr txBox="1">
            <a:spLocks noChangeArrowheads="1"/>
          </p:cNvSpPr>
          <p:nvPr/>
        </p:nvSpPr>
        <p:spPr bwMode="auto">
          <a:xfrm>
            <a:off x="5713749" y="2357439"/>
            <a:ext cx="1430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>
                <a:solidFill>
                  <a:srgbClr val="FFFFFF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END</a:t>
            </a:r>
            <a:endParaRPr lang="zh-CN" altLang="en-US" sz="5400" b="1" dirty="0">
              <a:solidFill>
                <a:srgbClr val="FFFFFF"/>
              </a:solidFill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3140075" y="4809593"/>
            <a:ext cx="6553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TeamNo:</a:t>
            </a:r>
            <a:r>
              <a:rPr lang="en-US" altLang="zh-CN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altLang="zh-CN" sz="4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2019003</a:t>
            </a:r>
            <a:endParaRPr lang="en-US" altLang="zh-CN" sz="4000" b="1" dirty="0">
              <a:solidFill>
                <a:srgbClr val="FF0000"/>
              </a:solidFill>
              <a:latin typeface="Adobe 明體 Std L" panose="02020300000000000000" pitchFamily="18" charset="-128"/>
              <a:ea typeface="Adobe 明體 Std L" panose="02020300000000000000" pitchFamily="18" charset="-128"/>
              <a:cs typeface="Courier New" panose="02070309020205020404" pitchFamily="49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520114" y="5464377"/>
            <a:ext cx="97931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GitHub:</a:t>
            </a:r>
            <a:r>
              <a:rPr lang="en-US" altLang="zh-CN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zh-CN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zhuzihao-hz</a:t>
            </a: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zh-CN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NursingHome</a:t>
            </a:r>
            <a:endParaRPr lang="en-US" altLang="zh-CN" sz="2800" b="1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457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-21600000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9" presetClass="entr" presetSubtype="1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1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" presetClass="entr" presetSubtype="9" fill="hold" grpId="2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9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/>
      <p:bldP spid="44" grpId="0"/>
      <p:bldP spid="44" grpId="1"/>
      <p:bldP spid="44" grpId="2"/>
      <p:bldP spid="11" grpId="0"/>
      <p:bldP spid="11" grpId="1"/>
      <p:bldP spid="1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背景介绍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378" y="1615626"/>
            <a:ext cx="114984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        当今社会正处于风云剧变的互联网时代，互联网以及计算机应用可以化简原本繁重的工作，提高工作效率和工作精准度。伴随着我国人口红利的消失，养老问题随之而来。而解决这一问题的关键在于建设规模化的先进养老院。在养老院的办公体系中，一套完备的数据库系统不仅在一定程度上提高办公人员的工作效率，同时也大大节约了人力和物力的成本。为此，我们小组设计了一款具有普适性的养老院数据库系统。</a:t>
            </a:r>
          </a:p>
        </p:txBody>
      </p:sp>
    </p:spTree>
    <p:extLst>
      <p:ext uri="{BB962C8B-B14F-4D97-AF65-F5344CB8AC3E}">
        <p14:creationId xmlns:p14="http://schemas.microsoft.com/office/powerpoint/2010/main" val="32114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技术架构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97195" y="1562335"/>
            <a:ext cx="10122731" cy="4740294"/>
            <a:chOff x="997195" y="1562335"/>
            <a:chExt cx="10122731" cy="4740294"/>
          </a:xfrm>
        </p:grpSpPr>
        <p:sp>
          <p:nvSpPr>
            <p:cNvPr id="3" name="圆角矩形 2"/>
            <p:cNvSpPr/>
            <p:nvPr/>
          </p:nvSpPr>
          <p:spPr>
            <a:xfrm>
              <a:off x="2585782" y="1778313"/>
              <a:ext cx="1974655" cy="100976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Server</a:t>
              </a:r>
              <a:endParaRPr lang="zh-CN" altLang="en-US" sz="3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7604925" y="3427600"/>
              <a:ext cx="1974655" cy="100976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JDBC</a:t>
              </a:r>
              <a:endPara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604926" y="1778313"/>
              <a:ext cx="1974655" cy="100976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MySQL</a:t>
              </a:r>
              <a:endPara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7604924" y="5076887"/>
              <a:ext cx="1974655" cy="100976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JavaFx</a:t>
              </a:r>
              <a:endPara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585782" y="5076886"/>
              <a:ext cx="1974655" cy="100976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Client</a:t>
              </a:r>
              <a:endPara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上下箭头 9"/>
            <p:cNvSpPr/>
            <p:nvPr/>
          </p:nvSpPr>
          <p:spPr>
            <a:xfrm>
              <a:off x="3434094" y="2952869"/>
              <a:ext cx="278030" cy="1959227"/>
            </a:xfrm>
            <a:prstGeom prst="upDownArrow">
              <a:avLst>
                <a:gd name="adj1" fmla="val 2982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上下箭头 11"/>
            <p:cNvSpPr/>
            <p:nvPr/>
          </p:nvSpPr>
          <p:spPr>
            <a:xfrm>
              <a:off x="8453236" y="2894668"/>
              <a:ext cx="278030" cy="426343"/>
            </a:xfrm>
            <a:prstGeom prst="upDownArrow">
              <a:avLst>
                <a:gd name="adj1" fmla="val 25787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上下箭头 12"/>
            <p:cNvSpPr/>
            <p:nvPr/>
          </p:nvSpPr>
          <p:spPr>
            <a:xfrm>
              <a:off x="8453236" y="4543955"/>
              <a:ext cx="278030" cy="426343"/>
            </a:xfrm>
            <a:prstGeom prst="upDownArrow">
              <a:avLst>
                <a:gd name="adj1" fmla="val 25787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左箭头 13"/>
            <p:cNvSpPr/>
            <p:nvPr/>
          </p:nvSpPr>
          <p:spPr>
            <a:xfrm>
              <a:off x="4856116" y="2120511"/>
              <a:ext cx="2453130" cy="325369"/>
            </a:xfrm>
            <a:prstGeom prst="leftArrow">
              <a:avLst>
                <a:gd name="adj1" fmla="val 28178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左箭头 14"/>
            <p:cNvSpPr/>
            <p:nvPr/>
          </p:nvSpPr>
          <p:spPr>
            <a:xfrm>
              <a:off x="4856115" y="5419084"/>
              <a:ext cx="2453130" cy="325369"/>
            </a:xfrm>
            <a:prstGeom prst="leftArrow">
              <a:avLst>
                <a:gd name="adj1" fmla="val 28178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712124" y="3079791"/>
              <a:ext cx="677108" cy="170538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C\S</a:t>
              </a:r>
              <a:r>
                <a:rPr lang="zh-CN" altLang="en-US" sz="3200" b="1" dirty="0">
                  <a:solidFill>
                    <a:schemeClr val="bg1"/>
                  </a:solidFill>
                  <a:latin typeface="Adobe 明體 Std L" panose="02020300000000000000" pitchFamily="18" charset="-128"/>
                  <a:ea typeface="Adobe 明體 Std L" panose="02020300000000000000" pitchFamily="18" charset="-128"/>
                </a:rPr>
                <a:t>架构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982726" y="1562335"/>
              <a:ext cx="3180766" cy="4740294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001868" y="1562335"/>
              <a:ext cx="3180766" cy="4740294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354973" y="3209207"/>
              <a:ext cx="764953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b="1" dirty="0">
                  <a:solidFill>
                    <a:srgbClr val="FFFFFF"/>
                  </a:solidFill>
                  <a:latin typeface="Adobe 明體 Std L" panose="02020300000000000000" pitchFamily="18" charset="-128"/>
                  <a:ea typeface="Adobe 明體 Std L" panose="02020300000000000000" pitchFamily="18" charset="-128"/>
                </a:rPr>
                <a:t>技</a:t>
              </a:r>
              <a:endParaRPr lang="en-US" altLang="zh-CN" sz="4400" b="1" dirty="0">
                <a:solidFill>
                  <a:srgbClr val="FFFFFF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endParaRPr>
            </a:p>
            <a:p>
              <a:r>
                <a:rPr lang="zh-CN" altLang="en-US" sz="4400" b="1" dirty="0">
                  <a:solidFill>
                    <a:srgbClr val="FFFFFF"/>
                  </a:solidFill>
                  <a:latin typeface="Adobe 明體 Std L" panose="02020300000000000000" pitchFamily="18" charset="-128"/>
                  <a:ea typeface="Adobe 明體 Std L" panose="02020300000000000000" pitchFamily="18" charset="-128"/>
                </a:rPr>
                <a:t>术</a:t>
              </a:r>
              <a:endParaRPr lang="zh-CN" altLang="en-US" sz="14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997195" y="3209207"/>
              <a:ext cx="764953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b="1" dirty="0">
                  <a:solidFill>
                    <a:srgbClr val="FFFFFF"/>
                  </a:solidFill>
                  <a:latin typeface="Adobe 明體 Std L" panose="02020300000000000000" pitchFamily="18" charset="-128"/>
                  <a:ea typeface="Adobe 明體 Std L" panose="02020300000000000000" pitchFamily="18" charset="-128"/>
                </a:rPr>
                <a:t>架</a:t>
              </a:r>
              <a:endParaRPr lang="en-US" altLang="zh-CN" sz="4400" b="1" dirty="0">
                <a:solidFill>
                  <a:srgbClr val="FFFFFF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endParaRPr>
            </a:p>
            <a:p>
              <a:r>
                <a:rPr lang="zh-CN" altLang="en-US" sz="4400" b="1" dirty="0">
                  <a:solidFill>
                    <a:srgbClr val="FFFFFF"/>
                  </a:solidFill>
                  <a:latin typeface="Adobe 明體 Std L" panose="02020300000000000000" pitchFamily="18" charset="-128"/>
                  <a:ea typeface="Adobe 明體 Std L" panose="02020300000000000000" pitchFamily="18" charset="-128"/>
                </a:rPr>
                <a:t>构</a:t>
              </a:r>
              <a:endParaRPr lang="en-US" altLang="zh-CN" sz="4400" b="1" dirty="0">
                <a:solidFill>
                  <a:srgbClr val="FFFFFF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7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产品概述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3439" y="2019532"/>
            <a:ext cx="114984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业务管理</a:t>
            </a:r>
            <a:endParaRPr lang="en-US" altLang="zh-CN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        面向前台，医务人员两个物件。前台负责客户信息管理，包括为新入住的客户登记基本信息，为搬出的客户录出基本信息，系统自动为客户分配房间、床位、护工；医务人员负责监管客户，当客户有健康问题发生的时候需要记录客户的病历档案信息。</a:t>
            </a:r>
          </a:p>
        </p:txBody>
      </p:sp>
    </p:spTree>
    <p:extLst>
      <p:ext uri="{BB962C8B-B14F-4D97-AF65-F5344CB8AC3E}">
        <p14:creationId xmlns:p14="http://schemas.microsoft.com/office/powerpoint/2010/main" val="2515978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产品概述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3439" y="2019532"/>
            <a:ext cx="114984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人事管理</a:t>
            </a:r>
            <a:endParaRPr lang="en-US" altLang="zh-CN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        面向行政人员：院长，总经理，主管。主管具有录入录出和修改职工信息等功能，且只有主管可以进行系统用户的密码修改和头像上传操作。院长和总经理只需具备人事信息查询功能。</a:t>
            </a:r>
          </a:p>
        </p:txBody>
      </p:sp>
    </p:spTree>
    <p:extLst>
      <p:ext uri="{BB962C8B-B14F-4D97-AF65-F5344CB8AC3E}">
        <p14:creationId xmlns:p14="http://schemas.microsoft.com/office/powerpoint/2010/main" val="116926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产品概述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DD9505-2DA0-A24A-AD35-9F1DBE1D9A08}"/>
              </a:ext>
            </a:extLst>
          </p:cNvPr>
          <p:cNvSpPr/>
          <p:nvPr/>
        </p:nvSpPr>
        <p:spPr>
          <a:xfrm>
            <a:off x="5542002" y="3244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系统用户</a:t>
            </a: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C8F5F483-5AB0-C740-9243-E3166F0C77A7}"/>
              </a:ext>
            </a:extLst>
          </p:cNvPr>
          <p:cNvSpPr/>
          <p:nvPr/>
        </p:nvSpPr>
        <p:spPr>
          <a:xfrm>
            <a:off x="2850104" y="3231813"/>
            <a:ext cx="1261288" cy="4860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医务人员</a:t>
            </a: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E3BB8371-ECAF-6F42-BD6C-265467232C89}"/>
              </a:ext>
            </a:extLst>
          </p:cNvPr>
          <p:cNvSpPr/>
          <p:nvPr/>
        </p:nvSpPr>
        <p:spPr>
          <a:xfrm>
            <a:off x="5211115" y="4545745"/>
            <a:ext cx="1261289" cy="4860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客户</a:t>
            </a:r>
          </a:p>
        </p:txBody>
      </p:sp>
      <p:sp>
        <p:nvSpPr>
          <p:cNvPr id="176" name="流程图: 决策 52">
            <a:extLst>
              <a:ext uri="{FF2B5EF4-FFF2-40B4-BE49-F238E27FC236}">
                <a16:creationId xmlns:a16="http://schemas.microsoft.com/office/drawing/2014/main" id="{937DCC02-B1BE-DE47-8D31-D26025168F4F}"/>
              </a:ext>
            </a:extLst>
          </p:cNvPr>
          <p:cNvSpPr/>
          <p:nvPr/>
        </p:nvSpPr>
        <p:spPr>
          <a:xfrm>
            <a:off x="2846030" y="4502299"/>
            <a:ext cx="1261289" cy="57022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病历记录</a:t>
            </a:r>
          </a:p>
        </p:txBody>
      </p:sp>
      <p:cxnSp>
        <p:nvCxnSpPr>
          <p:cNvPr id="177" name="直接连接符 54">
            <a:extLst>
              <a:ext uri="{FF2B5EF4-FFF2-40B4-BE49-F238E27FC236}">
                <a16:creationId xmlns:a16="http://schemas.microsoft.com/office/drawing/2014/main" id="{7D37D885-75CD-DD44-8048-7C5DBECE8B43}"/>
              </a:ext>
            </a:extLst>
          </p:cNvPr>
          <p:cNvCxnSpPr>
            <a:cxnSpLocks/>
            <a:stCxn id="195" idx="2"/>
          </p:cNvCxnSpPr>
          <p:nvPr/>
        </p:nvCxnSpPr>
        <p:spPr>
          <a:xfrm flipH="1">
            <a:off x="3476675" y="3717864"/>
            <a:ext cx="4073" cy="7844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65">
            <a:extLst>
              <a:ext uri="{FF2B5EF4-FFF2-40B4-BE49-F238E27FC236}">
                <a16:creationId xmlns:a16="http://schemas.microsoft.com/office/drawing/2014/main" id="{BA76FDB9-0B5B-CD49-9686-85FB1566D9AD}"/>
              </a:ext>
            </a:extLst>
          </p:cNvPr>
          <p:cNvCxnSpPr>
            <a:cxnSpLocks/>
            <a:endCxn id="197" idx="1"/>
          </p:cNvCxnSpPr>
          <p:nvPr/>
        </p:nvCxnSpPr>
        <p:spPr>
          <a:xfrm>
            <a:off x="4107319" y="4787413"/>
            <a:ext cx="1103796" cy="13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矩形 178">
            <a:extLst>
              <a:ext uri="{FF2B5EF4-FFF2-40B4-BE49-F238E27FC236}">
                <a16:creationId xmlns:a16="http://schemas.microsoft.com/office/drawing/2014/main" id="{A45151AA-7CF6-3C4A-B2C4-6008984FCD31}"/>
              </a:ext>
            </a:extLst>
          </p:cNvPr>
          <p:cNvSpPr/>
          <p:nvPr/>
        </p:nvSpPr>
        <p:spPr>
          <a:xfrm>
            <a:off x="675094" y="4540314"/>
            <a:ext cx="1261288" cy="484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历史客户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79AC2A8-C5CF-534B-B27F-152578BCB968}"/>
              </a:ext>
            </a:extLst>
          </p:cNvPr>
          <p:cNvSpPr/>
          <p:nvPr/>
        </p:nvSpPr>
        <p:spPr>
          <a:xfrm>
            <a:off x="676452" y="5878684"/>
            <a:ext cx="1259931" cy="4860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房间</a:t>
            </a: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7D513592-DADC-1542-BC20-2C34AC933FA4}"/>
              </a:ext>
            </a:extLst>
          </p:cNvPr>
          <p:cNvSpPr/>
          <p:nvPr/>
        </p:nvSpPr>
        <p:spPr>
          <a:xfrm>
            <a:off x="9748495" y="5858320"/>
            <a:ext cx="1259931" cy="4860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39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床</a:t>
            </a:r>
          </a:p>
        </p:txBody>
      </p:sp>
      <p:sp>
        <p:nvSpPr>
          <p:cNvPr id="182" name="流程图: 决策 83">
            <a:extLst>
              <a:ext uri="{FF2B5EF4-FFF2-40B4-BE49-F238E27FC236}">
                <a16:creationId xmlns:a16="http://schemas.microsoft.com/office/drawing/2014/main" id="{702DCDFB-B40E-D043-9857-C4514FE47555}"/>
              </a:ext>
            </a:extLst>
          </p:cNvPr>
          <p:cNvSpPr/>
          <p:nvPr/>
        </p:nvSpPr>
        <p:spPr>
          <a:xfrm>
            <a:off x="5208400" y="5816231"/>
            <a:ext cx="1261289" cy="57022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39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包含</a:t>
            </a:r>
          </a:p>
        </p:txBody>
      </p:sp>
      <p:cxnSp>
        <p:nvCxnSpPr>
          <p:cNvPr id="183" name="直接连接符 84">
            <a:extLst>
              <a:ext uri="{FF2B5EF4-FFF2-40B4-BE49-F238E27FC236}">
                <a16:creationId xmlns:a16="http://schemas.microsoft.com/office/drawing/2014/main" id="{C3E93DD5-F738-DF4D-8673-340B9336FEAC}"/>
              </a:ext>
            </a:extLst>
          </p:cNvPr>
          <p:cNvCxnSpPr>
            <a:cxnSpLocks/>
          </p:cNvCxnSpPr>
          <p:nvPr/>
        </p:nvCxnSpPr>
        <p:spPr>
          <a:xfrm>
            <a:off x="6469689" y="6101345"/>
            <a:ext cx="327880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85">
            <a:extLst>
              <a:ext uri="{FF2B5EF4-FFF2-40B4-BE49-F238E27FC236}">
                <a16:creationId xmlns:a16="http://schemas.microsoft.com/office/drawing/2014/main" id="{F7C7F9C6-C7A7-6540-8C0C-BC0C94D39CE2}"/>
              </a:ext>
            </a:extLst>
          </p:cNvPr>
          <p:cNvCxnSpPr>
            <a:cxnSpLocks/>
          </p:cNvCxnSpPr>
          <p:nvPr/>
        </p:nvCxnSpPr>
        <p:spPr>
          <a:xfrm flipV="1">
            <a:off x="1936383" y="6101345"/>
            <a:ext cx="3272017" cy="203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86">
            <a:extLst>
              <a:ext uri="{FF2B5EF4-FFF2-40B4-BE49-F238E27FC236}">
                <a16:creationId xmlns:a16="http://schemas.microsoft.com/office/drawing/2014/main" id="{DAEAB1D9-904D-D64F-8282-29A4F72F93CD}"/>
              </a:ext>
            </a:extLst>
          </p:cNvPr>
          <p:cNvCxnSpPr>
            <a:cxnSpLocks/>
          </p:cNvCxnSpPr>
          <p:nvPr/>
        </p:nvCxnSpPr>
        <p:spPr>
          <a:xfrm flipV="1">
            <a:off x="1936383" y="5424167"/>
            <a:ext cx="3273375" cy="697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流程图: 决策 87">
            <a:extLst>
              <a:ext uri="{FF2B5EF4-FFF2-40B4-BE49-F238E27FC236}">
                <a16:creationId xmlns:a16="http://schemas.microsoft.com/office/drawing/2014/main" id="{C1154CD6-C76D-A742-833D-6EC6519B447B}"/>
              </a:ext>
            </a:extLst>
          </p:cNvPr>
          <p:cNvSpPr/>
          <p:nvPr/>
        </p:nvSpPr>
        <p:spPr>
          <a:xfrm>
            <a:off x="5209758" y="5139053"/>
            <a:ext cx="1259931" cy="57022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39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分配</a:t>
            </a:r>
          </a:p>
        </p:txBody>
      </p:sp>
      <p:cxnSp>
        <p:nvCxnSpPr>
          <p:cNvPr id="187" name="直接连接符 88">
            <a:extLst>
              <a:ext uri="{FF2B5EF4-FFF2-40B4-BE49-F238E27FC236}">
                <a16:creationId xmlns:a16="http://schemas.microsoft.com/office/drawing/2014/main" id="{C594C1F1-E9A9-2349-A3FC-E39F757D9AAB}"/>
              </a:ext>
            </a:extLst>
          </p:cNvPr>
          <p:cNvCxnSpPr>
            <a:cxnSpLocks/>
            <a:stCxn id="197" idx="2"/>
          </p:cNvCxnSpPr>
          <p:nvPr/>
        </p:nvCxnSpPr>
        <p:spPr>
          <a:xfrm flipH="1">
            <a:off x="5839724" y="5031797"/>
            <a:ext cx="1357" cy="1072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89">
            <a:extLst>
              <a:ext uri="{FF2B5EF4-FFF2-40B4-BE49-F238E27FC236}">
                <a16:creationId xmlns:a16="http://schemas.microsoft.com/office/drawing/2014/main" id="{2B719085-12C7-1A46-A37F-A65F917C4668}"/>
              </a:ext>
            </a:extLst>
          </p:cNvPr>
          <p:cNvCxnSpPr>
            <a:cxnSpLocks/>
          </p:cNvCxnSpPr>
          <p:nvPr/>
        </p:nvCxnSpPr>
        <p:spPr>
          <a:xfrm>
            <a:off x="6469689" y="5424167"/>
            <a:ext cx="3278806" cy="6771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93">
            <a:extLst>
              <a:ext uri="{FF2B5EF4-FFF2-40B4-BE49-F238E27FC236}">
                <a16:creationId xmlns:a16="http://schemas.microsoft.com/office/drawing/2014/main" id="{CFDB7737-DCB1-A943-ADC6-4DA912CADB2D}"/>
              </a:ext>
            </a:extLst>
          </p:cNvPr>
          <p:cNvCxnSpPr>
            <a:cxnSpLocks/>
            <a:stCxn id="197" idx="3"/>
          </p:cNvCxnSpPr>
          <p:nvPr/>
        </p:nvCxnSpPr>
        <p:spPr>
          <a:xfrm flipV="1">
            <a:off x="6472403" y="4787413"/>
            <a:ext cx="3285595" cy="13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流程图: 决策 94">
            <a:extLst>
              <a:ext uri="{FF2B5EF4-FFF2-40B4-BE49-F238E27FC236}">
                <a16:creationId xmlns:a16="http://schemas.microsoft.com/office/drawing/2014/main" id="{F96A6B70-4AC0-3A46-8FCB-158EC2E86487}"/>
              </a:ext>
            </a:extLst>
          </p:cNvPr>
          <p:cNvSpPr/>
          <p:nvPr/>
        </p:nvSpPr>
        <p:spPr>
          <a:xfrm>
            <a:off x="9757999" y="4502299"/>
            <a:ext cx="1261288" cy="57022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看护</a:t>
            </a: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0FD0A951-EEE3-1846-B2BC-A54832E96356}"/>
              </a:ext>
            </a:extLst>
          </p:cNvPr>
          <p:cNvSpPr/>
          <p:nvPr/>
        </p:nvSpPr>
        <p:spPr>
          <a:xfrm>
            <a:off x="9759355" y="3923926"/>
            <a:ext cx="1261289" cy="484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护工</a:t>
            </a:r>
          </a:p>
        </p:txBody>
      </p:sp>
      <p:cxnSp>
        <p:nvCxnSpPr>
          <p:cNvPr id="192" name="直接连接符 96">
            <a:extLst>
              <a:ext uri="{FF2B5EF4-FFF2-40B4-BE49-F238E27FC236}">
                <a16:creationId xmlns:a16="http://schemas.microsoft.com/office/drawing/2014/main" id="{9A90365F-C118-8E45-8A5C-800AA8DA339B}"/>
              </a:ext>
            </a:extLst>
          </p:cNvPr>
          <p:cNvCxnSpPr>
            <a:cxnSpLocks/>
          </p:cNvCxnSpPr>
          <p:nvPr/>
        </p:nvCxnSpPr>
        <p:spPr>
          <a:xfrm flipV="1">
            <a:off x="10388643" y="4408620"/>
            <a:ext cx="1357" cy="93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矩形 192">
            <a:extLst>
              <a:ext uri="{FF2B5EF4-FFF2-40B4-BE49-F238E27FC236}">
                <a16:creationId xmlns:a16="http://schemas.microsoft.com/office/drawing/2014/main" id="{0E5CB115-0D2D-9549-94BF-BDC6A13503D2}"/>
              </a:ext>
            </a:extLst>
          </p:cNvPr>
          <p:cNvSpPr/>
          <p:nvPr/>
        </p:nvSpPr>
        <p:spPr>
          <a:xfrm>
            <a:off x="9759355" y="1813032"/>
            <a:ext cx="1259931" cy="484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行政人员</a:t>
            </a: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B93E1257-F204-1B44-B5FD-6AF0C6004C34}"/>
              </a:ext>
            </a:extLst>
          </p:cNvPr>
          <p:cNvSpPr/>
          <p:nvPr/>
        </p:nvSpPr>
        <p:spPr>
          <a:xfrm>
            <a:off x="7318240" y="1819821"/>
            <a:ext cx="1261289" cy="4846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勤杂人员</a:t>
            </a: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46EF19E4-6536-D84D-BE0A-38D7553350B0}"/>
              </a:ext>
            </a:extLst>
          </p:cNvPr>
          <p:cNvSpPr/>
          <p:nvPr/>
        </p:nvSpPr>
        <p:spPr>
          <a:xfrm>
            <a:off x="7319598" y="3230454"/>
            <a:ext cx="1259931" cy="484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历史员工</a:t>
            </a: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5F90FD46-7717-2947-8D33-4356863157B7}"/>
              </a:ext>
            </a:extLst>
          </p:cNvPr>
          <p:cNvSpPr/>
          <p:nvPr/>
        </p:nvSpPr>
        <p:spPr>
          <a:xfrm>
            <a:off x="2846030" y="1081241"/>
            <a:ext cx="1259931" cy="4860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系统用户</a:t>
            </a:r>
          </a:p>
        </p:txBody>
      </p:sp>
      <p:sp>
        <p:nvSpPr>
          <p:cNvPr id="197" name="流程图: 决策 148">
            <a:extLst>
              <a:ext uri="{FF2B5EF4-FFF2-40B4-BE49-F238E27FC236}">
                <a16:creationId xmlns:a16="http://schemas.microsoft.com/office/drawing/2014/main" id="{89440CE2-C1D7-FE47-BB60-B25643B1B60E}"/>
              </a:ext>
            </a:extLst>
          </p:cNvPr>
          <p:cNvSpPr/>
          <p:nvPr/>
        </p:nvSpPr>
        <p:spPr>
          <a:xfrm>
            <a:off x="5209758" y="1775017"/>
            <a:ext cx="1259931" cy="57022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39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</a:p>
        </p:txBody>
      </p:sp>
      <p:cxnSp>
        <p:nvCxnSpPr>
          <p:cNvPr id="198" name="直接连接符 149">
            <a:extLst>
              <a:ext uri="{FF2B5EF4-FFF2-40B4-BE49-F238E27FC236}">
                <a16:creationId xmlns:a16="http://schemas.microsoft.com/office/drawing/2014/main" id="{7CB1FE2C-2FFD-7848-8885-0AF8409959BE}"/>
              </a:ext>
            </a:extLst>
          </p:cNvPr>
          <p:cNvCxnSpPr>
            <a:cxnSpLocks/>
          </p:cNvCxnSpPr>
          <p:nvPr/>
        </p:nvCxnSpPr>
        <p:spPr>
          <a:xfrm>
            <a:off x="3475996" y="1567292"/>
            <a:ext cx="1733762" cy="4928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62">
            <a:extLst>
              <a:ext uri="{FF2B5EF4-FFF2-40B4-BE49-F238E27FC236}">
                <a16:creationId xmlns:a16="http://schemas.microsoft.com/office/drawing/2014/main" id="{83EC57DB-6245-8C4B-80B4-9F45EDB007CD}"/>
              </a:ext>
            </a:extLst>
          </p:cNvPr>
          <p:cNvCxnSpPr>
            <a:cxnSpLocks/>
          </p:cNvCxnSpPr>
          <p:nvPr/>
        </p:nvCxnSpPr>
        <p:spPr>
          <a:xfrm>
            <a:off x="10389321" y="2297726"/>
            <a:ext cx="0" cy="883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流程图: 决策 163">
            <a:extLst>
              <a:ext uri="{FF2B5EF4-FFF2-40B4-BE49-F238E27FC236}">
                <a16:creationId xmlns:a16="http://schemas.microsoft.com/office/drawing/2014/main" id="{0C6EC022-2610-3246-A356-66B6C86F2384}"/>
              </a:ext>
            </a:extLst>
          </p:cNvPr>
          <p:cNvSpPr/>
          <p:nvPr/>
        </p:nvSpPr>
        <p:spPr>
          <a:xfrm>
            <a:off x="9759355" y="3181578"/>
            <a:ext cx="1259931" cy="57158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39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</a:p>
        </p:txBody>
      </p:sp>
      <p:cxnSp>
        <p:nvCxnSpPr>
          <p:cNvPr id="201" name="直接连接符 164">
            <a:extLst>
              <a:ext uri="{FF2B5EF4-FFF2-40B4-BE49-F238E27FC236}">
                <a16:creationId xmlns:a16="http://schemas.microsoft.com/office/drawing/2014/main" id="{F18660B3-9F51-2344-AAAB-9B72BDD712BD}"/>
              </a:ext>
            </a:extLst>
          </p:cNvPr>
          <p:cNvCxnSpPr>
            <a:cxnSpLocks/>
          </p:cNvCxnSpPr>
          <p:nvPr/>
        </p:nvCxnSpPr>
        <p:spPr>
          <a:xfrm flipV="1">
            <a:off x="8579529" y="3468049"/>
            <a:ext cx="1179827" cy="40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165">
            <a:extLst>
              <a:ext uri="{FF2B5EF4-FFF2-40B4-BE49-F238E27FC236}">
                <a16:creationId xmlns:a16="http://schemas.microsoft.com/office/drawing/2014/main" id="{2A5A8D93-A2E9-8C40-9A5C-25AEA4BB2663}"/>
              </a:ext>
            </a:extLst>
          </p:cNvPr>
          <p:cNvCxnSpPr>
            <a:cxnSpLocks/>
            <a:endCxn id="195" idx="3"/>
          </p:cNvCxnSpPr>
          <p:nvPr/>
        </p:nvCxnSpPr>
        <p:spPr>
          <a:xfrm flipH="1" flipV="1">
            <a:off x="4111392" y="3474837"/>
            <a:ext cx="1099724" cy="13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172">
            <a:extLst>
              <a:ext uri="{FF2B5EF4-FFF2-40B4-BE49-F238E27FC236}">
                <a16:creationId xmlns:a16="http://schemas.microsoft.com/office/drawing/2014/main" id="{ABB6539F-874F-BF49-972C-BFE959AB1F0E}"/>
              </a:ext>
            </a:extLst>
          </p:cNvPr>
          <p:cNvCxnSpPr>
            <a:cxnSpLocks/>
          </p:cNvCxnSpPr>
          <p:nvPr/>
        </p:nvCxnSpPr>
        <p:spPr>
          <a:xfrm flipV="1">
            <a:off x="8579529" y="4165594"/>
            <a:ext cx="1179827" cy="54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175">
            <a:extLst>
              <a:ext uri="{FF2B5EF4-FFF2-40B4-BE49-F238E27FC236}">
                <a16:creationId xmlns:a16="http://schemas.microsoft.com/office/drawing/2014/main" id="{FE698428-90AF-0D4E-A893-9F0695ABE8AD}"/>
              </a:ext>
            </a:extLst>
          </p:cNvPr>
          <p:cNvCxnSpPr>
            <a:cxnSpLocks/>
          </p:cNvCxnSpPr>
          <p:nvPr/>
        </p:nvCxnSpPr>
        <p:spPr>
          <a:xfrm>
            <a:off x="7948206" y="2304514"/>
            <a:ext cx="1358" cy="2036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103">
            <a:extLst>
              <a:ext uri="{FF2B5EF4-FFF2-40B4-BE49-F238E27FC236}">
                <a16:creationId xmlns:a16="http://schemas.microsoft.com/office/drawing/2014/main" id="{693F1918-6F51-F944-A3F4-A42687C169C0}"/>
              </a:ext>
            </a:extLst>
          </p:cNvPr>
          <p:cNvCxnSpPr>
            <a:cxnSpLocks/>
          </p:cNvCxnSpPr>
          <p:nvPr/>
        </p:nvCxnSpPr>
        <p:spPr>
          <a:xfrm>
            <a:off x="10389321" y="1606664"/>
            <a:ext cx="0" cy="2063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106">
            <a:extLst>
              <a:ext uri="{FF2B5EF4-FFF2-40B4-BE49-F238E27FC236}">
                <a16:creationId xmlns:a16="http://schemas.microsoft.com/office/drawing/2014/main" id="{7997461C-02A5-3647-84AD-5B492441B0CE}"/>
              </a:ext>
            </a:extLst>
          </p:cNvPr>
          <p:cNvCxnSpPr>
            <a:cxnSpLocks/>
          </p:cNvCxnSpPr>
          <p:nvPr/>
        </p:nvCxnSpPr>
        <p:spPr>
          <a:xfrm flipH="1" flipV="1">
            <a:off x="6469689" y="2060131"/>
            <a:ext cx="848552" cy="2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111">
            <a:extLst>
              <a:ext uri="{FF2B5EF4-FFF2-40B4-BE49-F238E27FC236}">
                <a16:creationId xmlns:a16="http://schemas.microsoft.com/office/drawing/2014/main" id="{B1BAB6E9-92BE-AC44-A904-D40092AC7BE2}"/>
              </a:ext>
            </a:extLst>
          </p:cNvPr>
          <p:cNvCxnSpPr>
            <a:cxnSpLocks/>
            <a:stCxn id="195" idx="0"/>
          </p:cNvCxnSpPr>
          <p:nvPr/>
        </p:nvCxnSpPr>
        <p:spPr>
          <a:xfrm flipV="1">
            <a:off x="3480069" y="2345244"/>
            <a:ext cx="1357" cy="8865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文本框 135">
            <a:extLst>
              <a:ext uri="{FF2B5EF4-FFF2-40B4-BE49-F238E27FC236}">
                <a16:creationId xmlns:a16="http://schemas.microsoft.com/office/drawing/2014/main" id="{4B927B45-BDC2-EA42-96BE-16D5C002A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8551" y="3991811"/>
            <a:ext cx="344852" cy="32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539" dirty="0"/>
              <a:t>m</a:t>
            </a:r>
            <a:endParaRPr lang="zh-CN" altLang="en-US" sz="1539" dirty="0"/>
          </a:p>
        </p:txBody>
      </p:sp>
      <p:sp>
        <p:nvSpPr>
          <p:cNvPr id="209" name="流程图: 决策 163">
            <a:extLst>
              <a:ext uri="{FF2B5EF4-FFF2-40B4-BE49-F238E27FC236}">
                <a16:creationId xmlns:a16="http://schemas.microsoft.com/office/drawing/2014/main" id="{5F9D7BAE-19B9-5E48-A6B5-C7581E5B33BD}"/>
              </a:ext>
            </a:extLst>
          </p:cNvPr>
          <p:cNvSpPr/>
          <p:nvPr/>
        </p:nvSpPr>
        <p:spPr>
          <a:xfrm>
            <a:off x="7319598" y="2508167"/>
            <a:ext cx="1259931" cy="57158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39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</a:p>
        </p:txBody>
      </p:sp>
      <p:sp>
        <p:nvSpPr>
          <p:cNvPr id="210" name="流程图: 决策 163">
            <a:extLst>
              <a:ext uri="{FF2B5EF4-FFF2-40B4-BE49-F238E27FC236}">
                <a16:creationId xmlns:a16="http://schemas.microsoft.com/office/drawing/2014/main" id="{839B9BA6-115A-F940-B418-104C79AEFA8F}"/>
              </a:ext>
            </a:extLst>
          </p:cNvPr>
          <p:cNvSpPr/>
          <p:nvPr/>
        </p:nvSpPr>
        <p:spPr>
          <a:xfrm>
            <a:off x="5211115" y="3189724"/>
            <a:ext cx="1259931" cy="57158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39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</a:p>
        </p:txBody>
      </p:sp>
      <p:sp>
        <p:nvSpPr>
          <p:cNvPr id="211" name="流程图: 决策 163">
            <a:extLst>
              <a:ext uri="{FF2B5EF4-FFF2-40B4-BE49-F238E27FC236}">
                <a16:creationId xmlns:a16="http://schemas.microsoft.com/office/drawing/2014/main" id="{45905D20-9A6F-564B-BC25-F4559F29E439}"/>
              </a:ext>
            </a:extLst>
          </p:cNvPr>
          <p:cNvSpPr/>
          <p:nvPr/>
        </p:nvSpPr>
        <p:spPr>
          <a:xfrm>
            <a:off x="7319598" y="3884554"/>
            <a:ext cx="1259931" cy="57158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39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</a:p>
        </p:txBody>
      </p:sp>
      <p:cxnSp>
        <p:nvCxnSpPr>
          <p:cNvPr id="212" name="直接连接符 164">
            <a:extLst>
              <a:ext uri="{FF2B5EF4-FFF2-40B4-BE49-F238E27FC236}">
                <a16:creationId xmlns:a16="http://schemas.microsoft.com/office/drawing/2014/main" id="{BAB3523B-BC51-8F46-B504-68317F4B7EE4}"/>
              </a:ext>
            </a:extLst>
          </p:cNvPr>
          <p:cNvCxnSpPr>
            <a:cxnSpLocks/>
          </p:cNvCxnSpPr>
          <p:nvPr/>
        </p:nvCxnSpPr>
        <p:spPr>
          <a:xfrm flipH="1">
            <a:off x="6471045" y="3472123"/>
            <a:ext cx="848553" cy="40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164">
            <a:extLst>
              <a:ext uri="{FF2B5EF4-FFF2-40B4-BE49-F238E27FC236}">
                <a16:creationId xmlns:a16="http://schemas.microsoft.com/office/drawing/2014/main" id="{EFF6BFED-4423-4D4E-9DE0-ECDF309FCF98}"/>
              </a:ext>
            </a:extLst>
          </p:cNvPr>
          <p:cNvCxnSpPr>
            <a:cxnSpLocks/>
          </p:cNvCxnSpPr>
          <p:nvPr/>
        </p:nvCxnSpPr>
        <p:spPr>
          <a:xfrm>
            <a:off x="7949564" y="3715148"/>
            <a:ext cx="0" cy="169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164">
            <a:extLst>
              <a:ext uri="{FF2B5EF4-FFF2-40B4-BE49-F238E27FC236}">
                <a16:creationId xmlns:a16="http://schemas.microsoft.com/office/drawing/2014/main" id="{B5B687FD-E216-0540-BF6B-A4B0E340BD63}"/>
              </a:ext>
            </a:extLst>
          </p:cNvPr>
          <p:cNvCxnSpPr>
            <a:cxnSpLocks/>
          </p:cNvCxnSpPr>
          <p:nvPr/>
        </p:nvCxnSpPr>
        <p:spPr>
          <a:xfrm flipV="1">
            <a:off x="7949564" y="3079752"/>
            <a:ext cx="0" cy="1507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流程图: 决策 148">
            <a:extLst>
              <a:ext uri="{FF2B5EF4-FFF2-40B4-BE49-F238E27FC236}">
                <a16:creationId xmlns:a16="http://schemas.microsoft.com/office/drawing/2014/main" id="{CC3FB061-DCE3-274E-B931-9BA1C32F4BEF}"/>
              </a:ext>
            </a:extLst>
          </p:cNvPr>
          <p:cNvSpPr/>
          <p:nvPr/>
        </p:nvSpPr>
        <p:spPr>
          <a:xfrm>
            <a:off x="2851460" y="1775017"/>
            <a:ext cx="1259931" cy="57022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39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</a:p>
        </p:txBody>
      </p:sp>
      <p:sp>
        <p:nvSpPr>
          <p:cNvPr id="216" name="流程图: 决策 148">
            <a:extLst>
              <a:ext uri="{FF2B5EF4-FFF2-40B4-BE49-F238E27FC236}">
                <a16:creationId xmlns:a16="http://schemas.microsoft.com/office/drawing/2014/main" id="{C0B315F9-FEF1-184B-9D6D-9EB6342B03A1}"/>
              </a:ext>
            </a:extLst>
          </p:cNvPr>
          <p:cNvSpPr/>
          <p:nvPr/>
        </p:nvSpPr>
        <p:spPr>
          <a:xfrm>
            <a:off x="9759355" y="1036437"/>
            <a:ext cx="1259931" cy="57022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39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</a:p>
        </p:txBody>
      </p:sp>
      <p:cxnSp>
        <p:nvCxnSpPr>
          <p:cNvPr id="217" name="直接连接符 111">
            <a:extLst>
              <a:ext uri="{FF2B5EF4-FFF2-40B4-BE49-F238E27FC236}">
                <a16:creationId xmlns:a16="http://schemas.microsoft.com/office/drawing/2014/main" id="{F6BD8A16-11D1-0F4B-B75B-998A51F05245}"/>
              </a:ext>
            </a:extLst>
          </p:cNvPr>
          <p:cNvCxnSpPr>
            <a:cxnSpLocks/>
          </p:cNvCxnSpPr>
          <p:nvPr/>
        </p:nvCxnSpPr>
        <p:spPr>
          <a:xfrm flipH="1" flipV="1">
            <a:off x="3475996" y="1567292"/>
            <a:ext cx="5430" cy="207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111">
            <a:extLst>
              <a:ext uri="{FF2B5EF4-FFF2-40B4-BE49-F238E27FC236}">
                <a16:creationId xmlns:a16="http://schemas.microsoft.com/office/drawing/2014/main" id="{700221FE-0E6E-A349-B62B-7BC5C9EE9C10}"/>
              </a:ext>
            </a:extLst>
          </p:cNvPr>
          <p:cNvCxnSpPr>
            <a:cxnSpLocks/>
          </p:cNvCxnSpPr>
          <p:nvPr/>
        </p:nvCxnSpPr>
        <p:spPr>
          <a:xfrm flipH="1">
            <a:off x="4105961" y="1321551"/>
            <a:ext cx="5653395" cy="2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流程图: 决策 416">
            <a:extLst>
              <a:ext uri="{FF2B5EF4-FFF2-40B4-BE49-F238E27FC236}">
                <a16:creationId xmlns:a16="http://schemas.microsoft.com/office/drawing/2014/main" id="{37B4F05E-559E-4E40-9750-29F2B3385724}"/>
              </a:ext>
            </a:extLst>
          </p:cNvPr>
          <p:cNvSpPr/>
          <p:nvPr/>
        </p:nvSpPr>
        <p:spPr>
          <a:xfrm>
            <a:off x="675094" y="3189724"/>
            <a:ext cx="1261288" cy="57022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1539" dirty="0">
                <a:latin typeface="宋体" panose="02010600030101010101" pitchFamily="2" charset="-122"/>
                <a:ea typeface="宋体" panose="02010600030101010101" pitchFamily="2" charset="-122"/>
              </a:rPr>
              <a:t>病历记录</a:t>
            </a:r>
          </a:p>
        </p:txBody>
      </p:sp>
      <p:cxnSp>
        <p:nvCxnSpPr>
          <p:cNvPr id="220" name="直接连接符 417">
            <a:extLst>
              <a:ext uri="{FF2B5EF4-FFF2-40B4-BE49-F238E27FC236}">
                <a16:creationId xmlns:a16="http://schemas.microsoft.com/office/drawing/2014/main" id="{12FFAB09-4BFA-7740-B7A7-B3287BFF90EC}"/>
              </a:ext>
            </a:extLst>
          </p:cNvPr>
          <p:cNvCxnSpPr>
            <a:cxnSpLocks/>
            <a:stCxn id="195" idx="1"/>
          </p:cNvCxnSpPr>
          <p:nvPr/>
        </p:nvCxnSpPr>
        <p:spPr>
          <a:xfrm flipH="1">
            <a:off x="1936382" y="3474837"/>
            <a:ext cx="9137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419">
            <a:extLst>
              <a:ext uri="{FF2B5EF4-FFF2-40B4-BE49-F238E27FC236}">
                <a16:creationId xmlns:a16="http://schemas.microsoft.com/office/drawing/2014/main" id="{8239BA4D-729A-D647-8871-4C78A0783AA3}"/>
              </a:ext>
            </a:extLst>
          </p:cNvPr>
          <p:cNvCxnSpPr>
            <a:cxnSpLocks/>
          </p:cNvCxnSpPr>
          <p:nvPr/>
        </p:nvCxnSpPr>
        <p:spPr>
          <a:xfrm flipV="1">
            <a:off x="1305738" y="3759951"/>
            <a:ext cx="0" cy="7803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4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16C5D4-66A6-844B-BA95-6C4F585C2B78}"/>
              </a:ext>
            </a:extLst>
          </p:cNvPr>
          <p:cNvSpPr txBox="1"/>
          <p:nvPr/>
        </p:nvSpPr>
        <p:spPr>
          <a:xfrm>
            <a:off x="144903" y="966939"/>
            <a:ext cx="1149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登陆失败                                         登陆成功         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7D31E1-269E-8548-8E7D-B55097AF7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35" y="4227786"/>
            <a:ext cx="3673277" cy="24369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01B44B-2C5C-3341-A5BC-54FAEA258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35" y="1635942"/>
            <a:ext cx="3628130" cy="24460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6467A5-062E-8D4C-8E26-706506702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42" y="2310401"/>
            <a:ext cx="5623389" cy="316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5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60437" y="305219"/>
            <a:ext cx="304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功能展示</a:t>
            </a:r>
            <a:endParaRPr lang="zh-CN" altLang="en-US" sz="54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6BBB79-4B74-7042-841C-3F445CDB7B99}"/>
              </a:ext>
            </a:extLst>
          </p:cNvPr>
          <p:cNvSpPr txBox="1"/>
          <p:nvPr/>
        </p:nvSpPr>
        <p:spPr>
          <a:xfrm>
            <a:off x="-2935412" y="1388586"/>
            <a:ext cx="1149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800" dirty="0">
                <a:solidFill>
                  <a:schemeClr val="bg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系统用户的权限</a:t>
            </a:r>
            <a:endParaRPr lang="zh-CN" altLang="en-US" sz="2800" dirty="0">
              <a:solidFill>
                <a:schemeClr val="bg1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CCEFE-BEB4-EB46-A3C5-EE8618C1B8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73" y="2356037"/>
            <a:ext cx="5068014" cy="38187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439DB3-9118-6E43-A322-3D68D7ACE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6" y="2356037"/>
            <a:ext cx="5578668" cy="38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94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</TotalTime>
  <Words>847</Words>
  <Application>Microsoft Macintosh PowerPoint</Application>
  <PresentationFormat>宽屏</PresentationFormat>
  <Paragraphs>147</Paragraphs>
  <Slides>28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等线</vt:lpstr>
      <vt:lpstr>宋体</vt:lpstr>
      <vt:lpstr>微软雅黑</vt:lpstr>
      <vt:lpstr>Adobe 明體 Std L</vt:lpstr>
      <vt:lpstr>Malgun Gothic</vt:lpstr>
      <vt:lpstr>Arial</vt:lpstr>
      <vt:lpstr>Arial Rounded MT Bold</vt:lpstr>
      <vt:lpstr>Calibri</vt:lpstr>
      <vt:lpstr>Courier New</vt:lpstr>
      <vt:lpstr>默认设计模板</vt:lpstr>
      <vt:lpstr>4_Office 主题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cx</dc:creator>
  <cp:lastModifiedBy>朱 子昊</cp:lastModifiedBy>
  <cp:revision>54</cp:revision>
  <dcterms:created xsi:type="dcterms:W3CDTF">2018-05-21T12:27:11Z</dcterms:created>
  <dcterms:modified xsi:type="dcterms:W3CDTF">2019-07-08T01:25:14Z</dcterms:modified>
</cp:coreProperties>
</file>